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7"/>
  </p:notesMasterIdLst>
  <p:sldIdLst>
    <p:sldId id="398"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96" r:id="rId53"/>
    <p:sldId id="335" r:id="rId54"/>
    <p:sldId id="397"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4" r:id="rId74"/>
    <p:sldId id="355" r:id="rId75"/>
    <p:sldId id="356" r:id="rId76"/>
    <p:sldId id="357" r:id="rId77"/>
    <p:sldId id="358" r:id="rId78"/>
    <p:sldId id="359" r:id="rId79"/>
    <p:sldId id="360" r:id="rId80"/>
    <p:sldId id="361" r:id="rId81"/>
    <p:sldId id="362" r:id="rId82"/>
    <p:sldId id="363" r:id="rId83"/>
    <p:sldId id="364" r:id="rId84"/>
    <p:sldId id="365" r:id="rId85"/>
    <p:sldId id="366" r:id="rId86"/>
    <p:sldId id="367" r:id="rId87"/>
    <p:sldId id="368" r:id="rId88"/>
    <p:sldId id="369" r:id="rId89"/>
    <p:sldId id="370" r:id="rId90"/>
    <p:sldId id="371" r:id="rId91"/>
    <p:sldId id="372" r:id="rId92"/>
    <p:sldId id="373" r:id="rId93"/>
    <p:sldId id="374" r:id="rId94"/>
    <p:sldId id="375" r:id="rId95"/>
    <p:sldId id="376" r:id="rId96"/>
    <p:sldId id="377" r:id="rId97"/>
    <p:sldId id="378" r:id="rId98"/>
    <p:sldId id="379" r:id="rId99"/>
    <p:sldId id="380" r:id="rId100"/>
    <p:sldId id="381" r:id="rId101"/>
    <p:sldId id="382" r:id="rId102"/>
    <p:sldId id="383" r:id="rId103"/>
    <p:sldId id="384" r:id="rId104"/>
    <p:sldId id="385" r:id="rId105"/>
    <p:sldId id="386" r:id="rId106"/>
    <p:sldId id="387" r:id="rId107"/>
    <p:sldId id="388" r:id="rId108"/>
    <p:sldId id="389" r:id="rId109"/>
    <p:sldId id="390" r:id="rId110"/>
    <p:sldId id="391" r:id="rId111"/>
    <p:sldId id="392" r:id="rId112"/>
    <p:sldId id="393" r:id="rId113"/>
    <p:sldId id="394" r:id="rId114"/>
    <p:sldId id="395" r:id="rId115"/>
    <p:sldId id="283" r:id="rId116"/>
  </p:sldIdLst>
  <p:sldSz cx="9144000" cy="5143500" type="screen16x9"/>
  <p:notesSz cx="6858000" cy="9144000"/>
  <p:embeddedFontLst>
    <p:embeddedFont>
      <p:font typeface="Calibri" panose="020F0502020204030204" pitchFamily="34" charset="0"/>
      <p:regular r:id="rId118"/>
      <p:bold r:id="rId119"/>
      <p:italic r:id="rId120"/>
      <p:boldItalic r:id="rId121"/>
    </p:embeddedFont>
    <p:embeddedFont>
      <p:font typeface="Proxima Nova" panose="020B0604020202020204" charset="0"/>
      <p:regular r:id="rId122"/>
      <p:bold r:id="rId123"/>
      <p:italic r:id="rId124"/>
      <p:boldItalic r:id="rId125"/>
    </p:embeddedFont>
    <p:embeddedFont>
      <p:font typeface="Segoe UI" panose="020B0502040204020203" pitchFamily="34" charset="0"/>
      <p:regular r:id="rId126"/>
      <p:bold r:id="rId127"/>
      <p:italic r:id="rId128"/>
      <p:boldItalic r:id="rId129"/>
    </p:embeddedFont>
    <p:embeddedFont>
      <p:font typeface="Alfa Slab One" panose="020B0604020202020204" charset="0"/>
      <p:regular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708"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1.fntdata"/><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extLst>
      <p:ext uri="{BB962C8B-B14F-4D97-AF65-F5344CB8AC3E}">
        <p14:creationId xmlns:p14="http://schemas.microsoft.com/office/powerpoint/2010/main" val="24494896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roxima Nova" panose="020B0604020202020204" charset="0"/>
        <a:ea typeface="Proxima Nova" panose="020B060402020202020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90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3054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089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7116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3781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778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3852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658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240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778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982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3dd5cb31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3dd5cb31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1345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1596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6038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0959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572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5927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2427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4668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9190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4866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436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5322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1202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855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6848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1817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5959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1981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676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2968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4277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738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38410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6079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2630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2342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15817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93134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33174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65394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019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5122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892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1325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2186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7359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14078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33829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5456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6834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8282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36312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4930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659731c0f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659731c0f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297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58efc261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658efc26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3067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8410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7905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9791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rgbClr val="0361AE"/>
              </a:buClr>
              <a:buSzPts val="6800"/>
              <a:buNone/>
              <a:defRPr sz="6800">
                <a:solidFill>
                  <a:srgbClr val="0361AE"/>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w="76200" cap="flat" cmpd="sng">
            <a:solidFill>
              <a:srgbClr val="F48121"/>
            </a:solidFill>
            <a:prstDash val="solid"/>
            <a:round/>
            <a:headEnd type="none" w="sm" len="sm"/>
            <a:tailEnd type="none" w="sm" len="sm"/>
          </a:ln>
        </p:spPr>
      </p:cxnSp>
      <p:sp>
        <p:nvSpPr>
          <p:cNvPr id="12" name="Google Shape;12;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3" name="Google Shape;13;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48121"/>
              </a:buClr>
              <a:buSzPts val="2400"/>
              <a:buNone/>
              <a:defRPr sz="2400">
                <a:solidFill>
                  <a:srgbClr val="F4812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42911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2" name="Google Shape;22;p4"/>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2" name="Google Shape;32;p6"/>
          <p:cNvCxnSpPr/>
          <p:nvPr/>
        </p:nvCxnSpPr>
        <p:spPr>
          <a:xfrm>
            <a:off x="397650" y="1152475"/>
            <a:ext cx="8348700" cy="120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371275"/>
            <a:ext cx="42123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490875"/>
            <a:ext cx="39111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7"/>
          <p:cNvCxnSpPr/>
          <p:nvPr/>
        </p:nvCxnSpPr>
        <p:spPr>
          <a:xfrm>
            <a:off x="397650" y="1152475"/>
            <a:ext cx="3911100" cy="0"/>
          </a:xfrm>
          <a:prstGeom prst="straightConnector1">
            <a:avLst/>
          </a:prstGeom>
          <a:noFill/>
          <a:ln w="19050" cap="flat" cmpd="sng">
            <a:solidFill>
              <a:srgbClr val="F4812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0361AE"/>
              </a:buClr>
              <a:buSzPts val="4800"/>
              <a:buNone/>
              <a:defRPr sz="4800">
                <a:solidFill>
                  <a:srgbClr val="0361AE"/>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00"/>
            <a:ext cx="4572000" cy="5143500"/>
          </a:xfrm>
          <a:prstGeom prst="rect">
            <a:avLst/>
          </a:prstGeom>
          <a:solidFill>
            <a:srgbClr val="036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xima Nova" panose="020B0604020202020204" charset="0"/>
            </a:endParaRPr>
          </a:p>
        </p:txBody>
      </p:sp>
      <p:cxnSp>
        <p:nvCxnSpPr>
          <p:cNvPr id="43" name="Google Shape;43;p9"/>
          <p:cNvCxnSpPr/>
          <p:nvPr/>
        </p:nvCxnSpPr>
        <p:spPr>
          <a:xfrm>
            <a:off x="5029675" y="4495500"/>
            <a:ext cx="468300" cy="0"/>
          </a:xfrm>
          <a:prstGeom prst="straightConnector1">
            <a:avLst/>
          </a:prstGeom>
          <a:noFill/>
          <a:ln w="19050" cap="flat" cmpd="sng">
            <a:solidFill>
              <a:srgbClr val="F48121"/>
            </a:solidFill>
            <a:prstDash val="solid"/>
            <a:round/>
            <a:headEnd type="none" w="sm" len="sm"/>
            <a:tailEnd type="none" w="sm" len="sm"/>
          </a:ln>
        </p:spPr>
      </p:cxnSp>
      <p:sp>
        <p:nvSpPr>
          <p:cNvPr id="44" name="Google Shape;44;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5" name="Google Shape;45;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rgbClr val="0361AE"/>
              </a:buClr>
              <a:buSzPts val="1800"/>
              <a:buFont typeface="Alfa Slab One"/>
              <a:buNone/>
              <a:defRPr>
                <a:solidFill>
                  <a:srgbClr val="0361AE"/>
                </a:solidFill>
                <a:latin typeface="Alfa Slab One"/>
                <a:ea typeface="Alfa Slab One"/>
                <a:cs typeface="Alfa Slab One"/>
                <a:sym typeface="Alfa Slab 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1000"/>
              <a:buNone/>
              <a:defRPr sz="11000"/>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53" name="Google Shape;53;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361AE"/>
              </a:buClr>
              <a:buSzPts val="3000"/>
              <a:buFont typeface="Alfa Slab One"/>
              <a:buNone/>
              <a:defRPr sz="3000">
                <a:solidFill>
                  <a:srgbClr val="0361AE"/>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2">
            <a:alphaModFix/>
          </a:blip>
          <a:stretch>
            <a:fillRect/>
          </a:stretch>
        </p:blipFill>
        <p:spPr>
          <a:xfrm>
            <a:off x="6993362" y="509500"/>
            <a:ext cx="2150640" cy="5082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hyperlink" Target="https://3.bp.blogspot.com/-YZVOeCnFupo/W5vKzQ-12kI/AAAAAAAADzM/9W8zV_HD_BojKvdHXiJK7CSILUfaCzirwCLcBGAs/s1600/springbootapplication.png"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0" y="1089659"/>
            <a:ext cx="8520600" cy="1464115"/>
          </a:xfrm>
          <a:prstGeom prst="rect">
            <a:avLst/>
          </a:prstGeom>
        </p:spPr>
        <p:txBody>
          <a:bodyPr spcFirstLastPara="1" wrap="square" lIns="91425" tIns="91425" rIns="91425" bIns="91425" anchor="b" anchorCtr="0">
            <a:noAutofit/>
          </a:bodyPr>
          <a:lstStyle/>
          <a:p>
            <a:pPr lvl="0"/>
            <a:r>
              <a:rPr lang="vi-VN" sz="4800" dirty="0" smtClean="0"/>
              <a:t>CƠ BẢN VỀ SPRING BOOT</a:t>
            </a:r>
            <a:endParaRPr lang="en-US" sz="4800" dirty="0"/>
          </a:p>
        </p:txBody>
      </p:sp>
      <p:sp>
        <p:nvSpPr>
          <p:cNvPr id="62" name="Google Shape;62;p13"/>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Khóa học </a:t>
            </a:r>
            <a:r>
              <a:rPr lang="en" dirty="0" smtClean="0"/>
              <a:t>Java</a:t>
            </a:r>
            <a:endParaRPr dirty="0"/>
          </a:p>
        </p:txBody>
      </p:sp>
    </p:spTree>
    <p:extLst>
      <p:ext uri="{BB962C8B-B14F-4D97-AF65-F5344CB8AC3E}">
        <p14:creationId xmlns:p14="http://schemas.microsoft.com/office/powerpoint/2010/main" val="4222353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Điều</a:t>
            </a:r>
            <a:r>
              <a:rPr lang="en-US" altLang="en-US" sz="2200" dirty="0" smtClean="0"/>
              <a:t> </a:t>
            </a:r>
            <a:r>
              <a:rPr lang="en-US" altLang="en-US" sz="2200" dirty="0" err="1" smtClean="0"/>
              <a:t>kiện</a:t>
            </a:r>
            <a:r>
              <a:rPr lang="en-US" altLang="en-US" sz="2200" dirty="0" smtClean="0"/>
              <a:t> </a:t>
            </a:r>
            <a:r>
              <a:rPr lang="en-US" altLang="en-US" sz="2200" dirty="0" err="1" smtClean="0"/>
              <a:t>tiên</a:t>
            </a:r>
            <a:r>
              <a:rPr lang="en-US" altLang="en-US" sz="2200" dirty="0" smtClean="0"/>
              <a:t> </a:t>
            </a:r>
            <a:r>
              <a:rPr lang="en-US" altLang="en-US" sz="2200" dirty="0" err="1" smtClean="0"/>
              <a:t>quyết</a:t>
            </a:r>
            <a:endParaRPr lang="en-US" altLang="en-US" sz="2200" dirty="0"/>
          </a:p>
        </p:txBody>
      </p:sp>
      <p:sp>
        <p:nvSpPr>
          <p:cNvPr id="8" name="Rectangle 7"/>
          <p:cNvSpPr/>
          <p:nvPr/>
        </p:nvSpPr>
        <p:spPr>
          <a:xfrm>
            <a:off x="76200" y="1258989"/>
            <a:ext cx="8823960" cy="2538452"/>
          </a:xfrm>
          <a:prstGeom prst="rect">
            <a:avLst/>
          </a:prstGeom>
        </p:spPr>
        <p:txBody>
          <a:bodyPr wrap="square">
            <a:spAutoFit/>
          </a:bodyPr>
          <a:lstStyle/>
          <a:p>
            <a:pPr>
              <a:lnSpc>
                <a:spcPct val="13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Để tạo một ứng dụng Spring Boot, sau đây là các điều kiện tiên quyết. Trong hướng dẫn này, sử dụng Spring Tool Suite (STS) IDE .</a:t>
            </a:r>
          </a:p>
          <a:p>
            <a:pPr>
              <a:lnSpc>
                <a:spcPct val="13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Java 1.8</a:t>
            </a:r>
          </a:p>
          <a:p>
            <a:pPr>
              <a:lnSpc>
                <a:spcPct val="13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Maven 3.0+</a:t>
            </a:r>
          </a:p>
          <a:p>
            <a:pPr>
              <a:lnSpc>
                <a:spcPct val="13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Framework 5.0.0.BUILD-SNAPSHOT</a:t>
            </a:r>
          </a:p>
          <a:p>
            <a:pPr>
              <a:lnSpc>
                <a:spcPct val="13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An IDE (Spring Tool Suite) is recommended.</a:t>
            </a:r>
          </a:p>
        </p:txBody>
      </p:sp>
    </p:spTree>
    <p:extLst>
      <p:ext uri="{BB962C8B-B14F-4D97-AF65-F5344CB8AC3E}">
        <p14:creationId xmlns:p14="http://schemas.microsoft.com/office/powerpoint/2010/main" val="24308971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dự</a:t>
            </a:r>
            <a:r>
              <a:rPr lang="en-US" altLang="en-US" sz="2200" dirty="0" smtClean="0"/>
              <a:t> </a:t>
            </a:r>
            <a:r>
              <a:rPr lang="en-US" altLang="en-US" sz="2200" dirty="0" err="1" smtClean="0"/>
              <a:t>án</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pic>
        <p:nvPicPr>
          <p:cNvPr id="2" name="Picture 1"/>
          <p:cNvPicPr>
            <a:picLocks noChangeAspect="1"/>
          </p:cNvPicPr>
          <p:nvPr/>
        </p:nvPicPr>
        <p:blipFill>
          <a:blip r:embed="rId3"/>
          <a:stretch>
            <a:fillRect/>
          </a:stretch>
        </p:blipFill>
        <p:spPr>
          <a:xfrm>
            <a:off x="594752" y="2141137"/>
            <a:ext cx="8030696" cy="1181265"/>
          </a:xfrm>
          <a:prstGeom prst="rect">
            <a:avLst/>
          </a:prstGeom>
          <a:ln>
            <a:solidFill>
              <a:srgbClr val="FF0000"/>
            </a:solidFill>
          </a:ln>
        </p:spPr>
      </p:pic>
      <p:sp>
        <p:nvSpPr>
          <p:cNvPr id="6" name="TextBox 5"/>
          <p:cNvSpPr txBox="1"/>
          <p:nvPr/>
        </p:nvSpPr>
        <p:spPr>
          <a:xfrm>
            <a:off x="228600" y="1325880"/>
            <a:ext cx="2589170" cy="353943"/>
          </a:xfrm>
          <a:prstGeom prst="rect">
            <a:avLst/>
          </a:prstGeom>
          <a:noFill/>
        </p:spPr>
        <p:txBody>
          <a:bodyPr wrap="none" rtlCol="0">
            <a:spAutoFit/>
          </a:bodyPr>
          <a:lstStyle/>
          <a:p>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Khai</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báo</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sử</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dụng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các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lớp</a:t>
            </a:r>
            <a:endPar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509893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dự</a:t>
            </a:r>
            <a:r>
              <a:rPr lang="en-US" altLang="en-US" sz="2200" dirty="0" smtClean="0"/>
              <a:t> </a:t>
            </a:r>
            <a:r>
              <a:rPr lang="en-US" altLang="en-US" sz="2200" dirty="0" err="1" smtClean="0"/>
              <a:t>án</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pic>
        <p:nvPicPr>
          <p:cNvPr id="3" name="Picture 2"/>
          <p:cNvPicPr>
            <a:picLocks noChangeAspect="1"/>
          </p:cNvPicPr>
          <p:nvPr/>
        </p:nvPicPr>
        <p:blipFill>
          <a:blip r:embed="rId3"/>
          <a:stretch>
            <a:fillRect/>
          </a:stretch>
        </p:blipFill>
        <p:spPr>
          <a:xfrm>
            <a:off x="1126193" y="1899822"/>
            <a:ext cx="6570008" cy="3011550"/>
          </a:xfrm>
          <a:prstGeom prst="rect">
            <a:avLst/>
          </a:prstGeom>
          <a:ln>
            <a:solidFill>
              <a:srgbClr val="FF0000"/>
            </a:solidFill>
          </a:ln>
        </p:spPr>
      </p:pic>
      <p:sp>
        <p:nvSpPr>
          <p:cNvPr id="4" name="TextBox 3"/>
          <p:cNvSpPr txBox="1"/>
          <p:nvPr/>
        </p:nvSpPr>
        <p:spPr>
          <a:xfrm>
            <a:off x="228600" y="1325880"/>
            <a:ext cx="3788217" cy="353943"/>
          </a:xfrm>
          <a:prstGeom prst="rect">
            <a:avLst/>
          </a:prstGeom>
          <a:noFill/>
        </p:spPr>
        <p:txBody>
          <a:bodyPr wrap="none" rtlCol="0">
            <a:spAutoFit/>
          </a:bodyPr>
          <a:lstStyle/>
          <a:p>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Tạo</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lớp</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cơ</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sở</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dữ</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liệu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mySQL</a:t>
            </a:r>
            <a:endPar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23767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960330" cy="4090800"/>
          </a:xfrm>
          <a:prstGeom prst="rect">
            <a:avLst/>
          </a:prstGeom>
        </p:spPr>
        <p:txBody>
          <a:bodyPr spcFirstLastPara="1" wrap="square" lIns="91425" tIns="91425" rIns="91425" bIns="91425" anchor="ctr" anchorCtr="0">
            <a:normAutofit/>
          </a:bodyPr>
          <a:lstStyle/>
          <a:p>
            <a:pPr lvl="0">
              <a:lnSpc>
                <a:spcPct val="115000"/>
              </a:lnSpc>
            </a:pPr>
            <a:r>
              <a:rPr lang="en-US" dirty="0" smtClean="0"/>
              <a:t>Profiles </a:t>
            </a:r>
            <a:r>
              <a:rPr lang="en-US" dirty="0" err="1"/>
              <a:t>trong</a:t>
            </a:r>
            <a:r>
              <a:rPr lang="en-US" dirty="0"/>
              <a:t> Spring Boot</a:t>
            </a:r>
            <a:endParaRPr lang="vi-VN" dirty="0"/>
          </a:p>
        </p:txBody>
      </p:sp>
    </p:spTree>
    <p:extLst>
      <p:ext uri="{BB962C8B-B14F-4D97-AF65-F5344CB8AC3E}">
        <p14:creationId xmlns:p14="http://schemas.microsoft.com/office/powerpoint/2010/main" val="39547533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Giới thiệu spring profile</a:t>
            </a:r>
            <a:endParaRPr lang="en-US" altLang="en-US" sz="2200" dirty="0"/>
          </a:p>
        </p:txBody>
      </p:sp>
      <p:sp>
        <p:nvSpPr>
          <p:cNvPr id="6" name="Rectangle 5"/>
          <p:cNvSpPr/>
          <p:nvPr/>
        </p:nvSpPr>
        <p:spPr>
          <a:xfrm>
            <a:off x="60960" y="1234085"/>
            <a:ext cx="8938260" cy="2456378"/>
          </a:xfrm>
          <a:prstGeom prst="rect">
            <a:avLst/>
          </a:prstGeom>
        </p:spPr>
        <p:txBody>
          <a:bodyPr wrap="square">
            <a:spAutoFit/>
          </a:bodyPr>
          <a:lstStyle/>
          <a:p>
            <a:pPr algn="just">
              <a:lnSpc>
                <a:spcPct val="107000"/>
              </a:lnSpc>
              <a:spcAft>
                <a:spcPts val="800"/>
              </a:spcAft>
            </a:pP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Profile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là</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nhóm</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thuộc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tính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a:t>
            </a:r>
            <a:endPar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Các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thuộc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tính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thuộc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về</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một</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môi</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trường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cụ</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thể</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endPar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Nếu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tất</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cả</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các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thuộc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tính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thuộc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về</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môi</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trường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phát</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triển</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hồ</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sơ</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đó</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được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gọi</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là</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hồ</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sơ</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phát</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triển</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endPar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hình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cho</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phép</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chia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nhỏ</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các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phần</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ứng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dụng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và</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làm</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cho</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chỉ</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khả</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dụng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trong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các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môi</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trường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cụ</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thể</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p>
          <a:p>
            <a:pPr algn="just">
              <a:lnSpc>
                <a:spcPct val="107000"/>
              </a:lnSpc>
              <a:spcAft>
                <a:spcPts val="800"/>
              </a:spcAft>
            </a:pP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ứng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dụng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có</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thể</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viết</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trong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tệp</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có</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phần</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mở</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rộng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‘.properties</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hoặc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yml</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6344434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Sử dụng profile trong ứng dụng</a:t>
            </a:r>
            <a:endParaRPr lang="en-US" altLang="en-US" sz="2200" dirty="0"/>
          </a:p>
        </p:txBody>
      </p:sp>
      <p:sp>
        <p:nvSpPr>
          <p:cNvPr id="6" name="Rectangle 5"/>
          <p:cNvSpPr/>
          <p:nvPr/>
        </p:nvSpPr>
        <p:spPr>
          <a:xfrm>
            <a:off x="60960" y="1234085"/>
            <a:ext cx="8938260" cy="1411348"/>
          </a:xfrm>
          <a:prstGeom prst="rect">
            <a:avLst/>
          </a:prstGeom>
        </p:spPr>
        <p:txBody>
          <a:bodyPr wrap="square">
            <a:spAutoFit/>
          </a:bodyPr>
          <a:lstStyle/>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Profile kiểm soát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thuộc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tính cấu hình và bean.</a:t>
            </a: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1) Thuộc tính cấu hình: Profile kiểm soát thuộc tính cấu hình nào thì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đó</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sẽ</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được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kích hoạt.</a:t>
            </a: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2) Beans: Profile kiểm soát những bean nào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thì</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bean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đó</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sẽ</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đ</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ược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tải vào Spring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Container</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862745" y="2834640"/>
            <a:ext cx="3438648" cy="2245349"/>
          </a:xfrm>
          <a:prstGeom prst="rect">
            <a:avLst/>
          </a:prstGeom>
        </p:spPr>
      </p:pic>
    </p:spTree>
    <p:extLst>
      <p:ext uri="{BB962C8B-B14F-4D97-AF65-F5344CB8AC3E}">
        <p14:creationId xmlns:p14="http://schemas.microsoft.com/office/powerpoint/2010/main" val="26404735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Tạo spring profile</a:t>
            </a:r>
            <a:endParaRPr lang="en-US" altLang="en-US" sz="2200" dirty="0"/>
          </a:p>
        </p:txBody>
      </p:sp>
      <p:sp>
        <p:nvSpPr>
          <p:cNvPr id="6" name="Rectangle 5"/>
          <p:cNvSpPr/>
          <p:nvPr/>
        </p:nvSpPr>
        <p:spPr>
          <a:xfrm>
            <a:off x="60960" y="1234085"/>
            <a:ext cx="8938260" cy="366319"/>
          </a:xfrm>
          <a:prstGeom prst="rect">
            <a:avLst/>
          </a:prstGeom>
        </p:spPr>
        <p:txBody>
          <a:bodyPr wrap="square">
            <a:spAutoFit/>
          </a:bodyPr>
          <a:lstStyle/>
          <a:p>
            <a:pPr algn="just">
              <a:lnSpc>
                <a:spcPct val="107000"/>
              </a:lnSpc>
              <a:spcAft>
                <a:spcPts val="800"/>
              </a:spcAft>
            </a:pPr>
            <a:r>
              <a:rPr lang="fr-FR"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Quy</a:t>
            </a:r>
            <a:r>
              <a:rPr lang="fr-FR"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fr-FR"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ước</a:t>
            </a:r>
            <a:r>
              <a:rPr lang="fr-FR"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fr-FR"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đặt</a:t>
            </a:r>
            <a:r>
              <a:rPr lang="fr-FR"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fr-FR"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tên</a:t>
            </a:r>
            <a:r>
              <a:rPr lang="fr-FR"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3" name="Rectangle 2"/>
          <p:cNvSpPr/>
          <p:nvPr/>
        </p:nvSpPr>
        <p:spPr>
          <a:xfrm>
            <a:off x="1243906" y="1758501"/>
            <a:ext cx="5724644" cy="416268"/>
          </a:xfrm>
          <a:prstGeom prst="rect">
            <a:avLst/>
          </a:prstGeom>
          <a:ln>
            <a:solidFill>
              <a:srgbClr val="FF0000"/>
            </a:solidFill>
          </a:ln>
        </p:spPr>
        <p:txBody>
          <a:bodyPr wrap="none">
            <a:spAutoFit/>
          </a:bodyPr>
          <a:lstStyle/>
          <a:p>
            <a:pPr algn="just">
              <a:lnSpc>
                <a:spcPct val="107000"/>
              </a:lnSpc>
              <a:spcAft>
                <a:spcPts val="800"/>
              </a:spcAft>
            </a:pPr>
            <a:r>
              <a:rPr lang="fr-FR" sz="2000" dirty="0">
                <a:solidFill>
                  <a:srgbClr val="343A40"/>
                </a:solidFill>
                <a:latin typeface="Courier New" panose="02070309020205020404" pitchFamily="49" charset="0"/>
                <a:ea typeface="Times New Roman" panose="02020603050405020304" pitchFamily="18" charset="0"/>
                <a:cs typeface="Courier New" panose="02070309020205020404" pitchFamily="49" charset="0"/>
              </a:rPr>
              <a:t>application-&lt;</a:t>
            </a:r>
            <a:r>
              <a:rPr lang="fr-FR" sz="2000" dirty="0" err="1">
                <a:solidFill>
                  <a:srgbClr val="343A40"/>
                </a:solidFill>
                <a:latin typeface="Courier New" panose="02070309020205020404" pitchFamily="49" charset="0"/>
                <a:ea typeface="Times New Roman" panose="02020603050405020304" pitchFamily="18" charset="0"/>
                <a:cs typeface="Courier New" panose="02070309020205020404" pitchFamily="49" charset="0"/>
              </a:rPr>
              <a:t>environment</a:t>
            </a:r>
            <a:r>
              <a:rPr lang="fr-FR" sz="2000" dirty="0">
                <a:solidFill>
                  <a:srgbClr val="343A40"/>
                </a:solidFill>
                <a:latin typeface="Courier New" panose="02070309020205020404" pitchFamily="49" charset="0"/>
                <a:ea typeface="Times New Roman" panose="02020603050405020304" pitchFamily="18" charset="0"/>
                <a:cs typeface="Courier New" panose="02070309020205020404" pitchFamily="49" charset="0"/>
              </a:rPr>
              <a:t>&gt;.</a:t>
            </a:r>
            <a:r>
              <a:rPr lang="fr-FR" sz="2000" dirty="0" err="1">
                <a:solidFill>
                  <a:srgbClr val="343A40"/>
                </a:solidFill>
                <a:latin typeface="Courier New" panose="02070309020205020404" pitchFamily="49" charset="0"/>
                <a:ea typeface="Times New Roman" panose="02020603050405020304" pitchFamily="18" charset="0"/>
                <a:cs typeface="Courier New" panose="02070309020205020404" pitchFamily="49" charset="0"/>
              </a:rPr>
              <a:t>properties</a:t>
            </a:r>
            <a:endParaRPr lang="vi-VN" sz="2000" dirty="0">
              <a:solidFill>
                <a:srgbClr val="343A40"/>
              </a:solidFill>
              <a:latin typeface="Courier New" panose="02070309020205020404" pitchFamily="49" charset="0"/>
              <a:ea typeface="Times New Roman" panose="02020603050405020304" pitchFamily="18" charset="0"/>
              <a:cs typeface="Courier New" panose="02070309020205020404" pitchFamily="49" charset="0"/>
            </a:endParaRPr>
          </a:p>
        </p:txBody>
      </p:sp>
      <p:sp>
        <p:nvSpPr>
          <p:cNvPr id="7" name="Rectangle 6"/>
          <p:cNvSpPr/>
          <p:nvPr/>
        </p:nvSpPr>
        <p:spPr>
          <a:xfrm>
            <a:off x="2676574" y="2936022"/>
            <a:ext cx="3084499" cy="738664"/>
          </a:xfrm>
          <a:prstGeom prst="rect">
            <a:avLst/>
          </a:prstGeom>
        </p:spPr>
        <p:txBody>
          <a:bodyPr wrap="none">
            <a:spAutoFit/>
          </a:bodyPr>
          <a:lstStyle/>
          <a:p>
            <a:pPr fontAlgn="base">
              <a:lnSpc>
                <a:spcPct val="150000"/>
              </a:lnSpc>
            </a:pPr>
            <a:r>
              <a:rPr lang="en-US" dirty="0" smtClean="0">
                <a:solidFill>
                  <a:srgbClr val="000080"/>
                </a:solidFill>
                <a:latin typeface="Courier New" panose="02070309020205020404" pitchFamily="49" charset="0"/>
                <a:ea typeface="Times New Roman" panose="02020603050405020304" pitchFamily="18" charset="0"/>
                <a:cs typeface="Courier New" panose="02070309020205020404" pitchFamily="49" charset="0"/>
              </a:rPr>
              <a:t>application-</a:t>
            </a:r>
            <a:r>
              <a:rPr lang="en-US" dirty="0" err="1" smtClean="0">
                <a:solidFill>
                  <a:srgbClr val="000080"/>
                </a:solidFill>
                <a:latin typeface="Courier New" panose="02070309020205020404" pitchFamily="49" charset="0"/>
                <a:ea typeface="Times New Roman" panose="02020603050405020304" pitchFamily="18" charset="0"/>
                <a:cs typeface="Courier New" panose="02070309020205020404" pitchFamily="49" charset="0"/>
              </a:rPr>
              <a:t>dev.properties</a:t>
            </a:r>
            <a:endParaRPr lang="en-US" dirty="0" smtClean="0">
              <a:solidFill>
                <a:srgbClr val="000080"/>
              </a:solidFill>
              <a:latin typeface="Courier New" panose="02070309020205020404" pitchFamily="49" charset="0"/>
              <a:ea typeface="Times New Roman" panose="02020603050405020304" pitchFamily="18" charset="0"/>
              <a:cs typeface="Courier New" panose="02070309020205020404" pitchFamily="49" charset="0"/>
            </a:endParaRPr>
          </a:p>
          <a:p>
            <a:pPr fontAlgn="base">
              <a:lnSpc>
                <a:spcPct val="150000"/>
              </a:lnSpc>
            </a:pPr>
            <a:r>
              <a:rPr lang="en-US"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application-</a:t>
            </a:r>
            <a:r>
              <a:rPr lang="en-US" dirty="0" err="1">
                <a:solidFill>
                  <a:srgbClr val="000080"/>
                </a:solidFill>
                <a:latin typeface="Courier New" panose="02070309020205020404" pitchFamily="49" charset="0"/>
                <a:ea typeface="Times New Roman" panose="02020603050405020304" pitchFamily="18" charset="0"/>
                <a:cs typeface="Courier New" panose="02070309020205020404" pitchFamily="49" charset="0"/>
              </a:rPr>
              <a:t>test.properties</a:t>
            </a:r>
            <a:endParaRPr lang="en-US" dirty="0">
              <a:solidFill>
                <a:srgbClr val="000080"/>
              </a:solidFill>
              <a:latin typeface="Courier New" panose="02070309020205020404" pitchFamily="49" charset="0"/>
              <a:ea typeface="Times New Roman" panose="02020603050405020304" pitchFamily="18" charset="0"/>
              <a:cs typeface="Courier New" panose="02070309020205020404" pitchFamily="49" charset="0"/>
            </a:endParaRPr>
          </a:p>
        </p:txBody>
      </p:sp>
      <p:sp>
        <p:nvSpPr>
          <p:cNvPr id="8" name="Rectangle 7"/>
          <p:cNvSpPr/>
          <p:nvPr/>
        </p:nvSpPr>
        <p:spPr>
          <a:xfrm>
            <a:off x="106680" y="2491385"/>
            <a:ext cx="8938260" cy="366319"/>
          </a:xfrm>
          <a:prstGeom prst="rect">
            <a:avLst/>
          </a:prstGeom>
        </p:spPr>
        <p:txBody>
          <a:bodyPr wrap="square">
            <a:spAutoFit/>
          </a:bodyPr>
          <a:lstStyle/>
          <a:p>
            <a:pPr algn="just">
              <a:lnSpc>
                <a:spcPct val="107000"/>
              </a:lnSpc>
              <a:spcAft>
                <a:spcPts val="800"/>
              </a:spcAft>
            </a:pPr>
            <a:r>
              <a:rPr lang="fr-FR"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Ví</a:t>
            </a:r>
            <a:r>
              <a:rPr lang="fr-FR"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fr-FR"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dụ</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42451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Tạo spring profile</a:t>
            </a:r>
            <a:endParaRPr lang="en-US" altLang="en-US" sz="2200" dirty="0"/>
          </a:p>
        </p:txBody>
      </p:sp>
      <p:sp>
        <p:nvSpPr>
          <p:cNvPr id="6" name="Rectangle 5"/>
          <p:cNvSpPr/>
          <p:nvPr/>
        </p:nvSpPr>
        <p:spPr>
          <a:xfrm>
            <a:off x="60960" y="1234085"/>
            <a:ext cx="8938260" cy="388696"/>
          </a:xfrm>
          <a:prstGeom prst="rect">
            <a:avLst/>
          </a:prstGeom>
        </p:spPr>
        <p:txBody>
          <a:bodyPr wrap="square">
            <a:spAutoFit/>
          </a:bodyPr>
          <a:lstStyle/>
          <a:p>
            <a:pPr algn="just">
              <a:lnSpc>
                <a:spcPct val="107000"/>
              </a:lnSpc>
              <a:spcAft>
                <a:spcPts val="800"/>
              </a:spcAft>
            </a:pPr>
            <a:r>
              <a:rPr lang="fr-FR"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Tệp</a:t>
            </a:r>
            <a:r>
              <a:rPr lang="fr-FR"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môi</a:t>
            </a:r>
            <a:r>
              <a:rPr lang="fr-FR"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trường</a:t>
            </a:r>
            <a:r>
              <a:rPr lang="fr-FR"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phát </a:t>
            </a:r>
            <a:r>
              <a:rPr lang="fr-FR"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triển</a:t>
            </a:r>
            <a:r>
              <a:rPr lang="fr-FR"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smtClean="0">
                <a:solidFill>
                  <a:srgbClr val="FF0000"/>
                </a:solidFill>
                <a:latin typeface="Proxima Nova" panose="020B0604020202020204" charset="0"/>
                <a:ea typeface="Times New Roman" panose="02020603050405020304" pitchFamily="18" charset="0"/>
                <a:cs typeface="Times New Roman" panose="02020603050405020304" pitchFamily="18" charset="0"/>
              </a:rPr>
              <a:t>application-</a:t>
            </a:r>
            <a:r>
              <a:rPr lang="fr-FR" sz="1800" dirty="0" err="1" smtClean="0">
                <a:solidFill>
                  <a:srgbClr val="FF0000"/>
                </a:solidFill>
                <a:latin typeface="Proxima Nova" panose="020B0604020202020204" charset="0"/>
                <a:ea typeface="Times New Roman" panose="02020603050405020304" pitchFamily="18" charset="0"/>
                <a:cs typeface="Times New Roman" panose="02020603050405020304" pitchFamily="18" charset="0"/>
              </a:rPr>
              <a:t>dev.properties</a:t>
            </a:r>
            <a:r>
              <a:rPr lang="fr-FR" sz="1800" dirty="0" smtClean="0">
                <a:solidFill>
                  <a:srgbClr val="FF0000"/>
                </a:solidFill>
                <a:latin typeface="Proxima Nova" panose="020B0604020202020204" charset="0"/>
                <a:ea typeface="Times New Roman" panose="02020603050405020304" pitchFamily="18" charset="0"/>
                <a:cs typeface="Times New Roman" panose="02020603050405020304" pitchFamily="18" charset="0"/>
              </a:rPr>
              <a:t> </a:t>
            </a:r>
            <a:endParaRPr lang="vi-VN" sz="1800"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srcRect t="11873"/>
          <a:stretch/>
        </p:blipFill>
        <p:spPr>
          <a:xfrm>
            <a:off x="932007" y="2049780"/>
            <a:ext cx="7020905" cy="2157583"/>
          </a:xfrm>
          <a:prstGeom prst="rect">
            <a:avLst/>
          </a:prstGeom>
          <a:ln>
            <a:solidFill>
              <a:srgbClr val="FF0000"/>
            </a:solidFill>
          </a:ln>
        </p:spPr>
      </p:pic>
    </p:spTree>
    <p:extLst>
      <p:ext uri="{BB962C8B-B14F-4D97-AF65-F5344CB8AC3E}">
        <p14:creationId xmlns:p14="http://schemas.microsoft.com/office/powerpoint/2010/main" val="16054545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Tạo spring profile</a:t>
            </a:r>
            <a:endParaRPr lang="en-US" altLang="en-US" sz="2200" dirty="0"/>
          </a:p>
        </p:txBody>
      </p:sp>
      <p:sp>
        <p:nvSpPr>
          <p:cNvPr id="6" name="Rectangle 5"/>
          <p:cNvSpPr/>
          <p:nvPr/>
        </p:nvSpPr>
        <p:spPr>
          <a:xfrm>
            <a:off x="60960" y="1234085"/>
            <a:ext cx="8938260" cy="388696"/>
          </a:xfrm>
          <a:prstGeom prst="rect">
            <a:avLst/>
          </a:prstGeom>
        </p:spPr>
        <p:txBody>
          <a:bodyPr wrap="square">
            <a:spAutoFit/>
          </a:bodyPr>
          <a:lstStyle/>
          <a:p>
            <a:pPr algn="just">
              <a:lnSpc>
                <a:spcPct val="107000"/>
              </a:lnSpc>
              <a:spcAft>
                <a:spcPts val="800"/>
              </a:spcAft>
            </a:pPr>
            <a:r>
              <a:rPr lang="fr-FR"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Tệp</a:t>
            </a:r>
            <a:r>
              <a:rPr lang="fr-FR"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môi</a:t>
            </a:r>
            <a:r>
              <a:rPr lang="fr-FR"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trường</a:t>
            </a:r>
            <a:r>
              <a:rPr lang="fr-FR"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thử</a:t>
            </a:r>
            <a:r>
              <a:rPr lang="fr-FR"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nghiệm</a:t>
            </a:r>
            <a:r>
              <a:rPr lang="fr-FR"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smtClean="0">
                <a:solidFill>
                  <a:srgbClr val="FF0000"/>
                </a:solidFill>
                <a:latin typeface="Proxima Nova" panose="020B0604020202020204" charset="0"/>
                <a:ea typeface="Times New Roman" panose="02020603050405020304" pitchFamily="18" charset="0"/>
                <a:cs typeface="Times New Roman" panose="02020603050405020304" pitchFamily="18" charset="0"/>
              </a:rPr>
              <a:t>application-</a:t>
            </a:r>
            <a:r>
              <a:rPr lang="fr-FR" sz="1800" dirty="0" err="1" smtClean="0">
                <a:solidFill>
                  <a:srgbClr val="FF0000"/>
                </a:solidFill>
                <a:latin typeface="Proxima Nova" panose="020B0604020202020204" charset="0"/>
                <a:ea typeface="Times New Roman" panose="02020603050405020304" pitchFamily="18" charset="0"/>
                <a:cs typeface="Times New Roman" panose="02020603050405020304" pitchFamily="18" charset="0"/>
              </a:rPr>
              <a:t>test.properties</a:t>
            </a:r>
            <a:endParaRPr lang="vi-VN" sz="1800"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28599" y="1978562"/>
            <a:ext cx="8686801" cy="1719599"/>
          </a:xfrm>
          <a:prstGeom prst="rect">
            <a:avLst/>
          </a:prstGeom>
          <a:ln>
            <a:solidFill>
              <a:srgbClr val="FF0000"/>
            </a:solidFill>
          </a:ln>
        </p:spPr>
      </p:pic>
    </p:spTree>
    <p:extLst>
      <p:ext uri="{BB962C8B-B14F-4D97-AF65-F5344CB8AC3E}">
        <p14:creationId xmlns:p14="http://schemas.microsoft.com/office/powerpoint/2010/main" val="42206257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Tạo spring profile</a:t>
            </a:r>
            <a:endParaRPr lang="en-US" altLang="en-US" sz="2200" dirty="0"/>
          </a:p>
        </p:txBody>
      </p:sp>
      <p:sp>
        <p:nvSpPr>
          <p:cNvPr id="6" name="Rectangle 5"/>
          <p:cNvSpPr/>
          <p:nvPr/>
        </p:nvSpPr>
        <p:spPr>
          <a:xfrm>
            <a:off x="60960" y="1234085"/>
            <a:ext cx="8938260" cy="388696"/>
          </a:xfrm>
          <a:prstGeom prst="rect">
            <a:avLst/>
          </a:prstGeom>
        </p:spPr>
        <p:txBody>
          <a:bodyPr wrap="square">
            <a:spAutoFit/>
          </a:bodyPr>
          <a:lstStyle/>
          <a:p>
            <a:pPr algn="just">
              <a:lnSpc>
                <a:spcPct val="107000"/>
              </a:lnSpc>
              <a:spcAft>
                <a:spcPts val="800"/>
              </a:spcAft>
            </a:pPr>
            <a:r>
              <a:rPr lang="fr-FR"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Tệp</a:t>
            </a:r>
            <a:r>
              <a:rPr lang="fr-FR"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môi</a:t>
            </a:r>
            <a:r>
              <a:rPr lang="fr-FR"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trường</a:t>
            </a:r>
            <a:r>
              <a:rPr lang="fr-FR"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sinh</a:t>
            </a:r>
            <a:r>
              <a:rPr lang="fr-FR"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fr-FR" sz="1800" dirty="0">
                <a:solidFill>
                  <a:srgbClr val="FF0000"/>
                </a:solidFill>
                <a:latin typeface="Proxima Nova" panose="020B0604020202020204" charset="0"/>
                <a:ea typeface="Times New Roman" panose="02020603050405020304" pitchFamily="18" charset="0"/>
                <a:cs typeface="Times New Roman" panose="02020603050405020304" pitchFamily="18" charset="0"/>
              </a:rPr>
              <a:t>application-</a:t>
            </a:r>
            <a:r>
              <a:rPr lang="fr-FR" sz="1800"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prod.properties</a:t>
            </a:r>
            <a:endParaRPr lang="vi-VN" sz="1800" dirty="0">
              <a:solidFill>
                <a:srgbClr val="FF0000"/>
              </a:solidFill>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74521" y="1907741"/>
            <a:ext cx="8664679" cy="2041498"/>
          </a:xfrm>
          <a:prstGeom prst="rect">
            <a:avLst/>
          </a:prstGeom>
          <a:ln>
            <a:solidFill>
              <a:srgbClr val="FF0000"/>
            </a:solidFill>
          </a:ln>
        </p:spPr>
      </p:pic>
    </p:spTree>
    <p:extLst>
      <p:ext uri="{BB962C8B-B14F-4D97-AF65-F5344CB8AC3E}">
        <p14:creationId xmlns:p14="http://schemas.microsoft.com/office/powerpoint/2010/main" val="184521901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Kích hoạt spring profile</a:t>
            </a:r>
            <a:endParaRPr lang="en-US" altLang="en-US" sz="2200" dirty="0"/>
          </a:p>
        </p:txBody>
      </p:sp>
      <p:sp>
        <p:nvSpPr>
          <p:cNvPr id="5" name="Rectangle 4"/>
          <p:cNvSpPr/>
          <p:nvPr/>
        </p:nvSpPr>
        <p:spPr>
          <a:xfrm>
            <a:off x="167640" y="1260104"/>
            <a:ext cx="8511540" cy="1087927"/>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Cách</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tiếp</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cận</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#1</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t>
            </a:r>
          </a:p>
          <a:p>
            <a:pPr algn="just">
              <a:lnSpc>
                <a:spcPct val="107000"/>
              </a:lnSpc>
              <a:spcAft>
                <a:spcPts val="800"/>
              </a:spcAft>
            </a:pP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Đặt</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spring.profile.active</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trong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application.properties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Thiết</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lập</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hình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hoạt</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động</a:t>
            </a:r>
            <a:endPar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7" name="Rectangle 6"/>
          <p:cNvSpPr/>
          <p:nvPr/>
        </p:nvSpPr>
        <p:spPr>
          <a:xfrm>
            <a:off x="2125279" y="2451603"/>
            <a:ext cx="3887603" cy="355803"/>
          </a:xfrm>
          <a:prstGeom prst="rect">
            <a:avLst/>
          </a:prstGeom>
          <a:ln>
            <a:solidFill>
              <a:srgbClr val="FF0000"/>
            </a:solidFill>
          </a:ln>
        </p:spPr>
        <p:txBody>
          <a:bodyPr wrap="none">
            <a:spAutoFit/>
          </a:bodyPr>
          <a:lstStyle/>
          <a:p>
            <a:pPr algn="just">
              <a:lnSpc>
                <a:spcPct val="107000"/>
              </a:lnSpc>
              <a:spcAft>
                <a:spcPts val="800"/>
              </a:spcAft>
            </a:pPr>
            <a:r>
              <a:rPr lang="en-US" sz="1600" dirty="0">
                <a:solidFill>
                  <a:srgbClr val="343A40"/>
                </a:solidFill>
                <a:latin typeface="Courier New" panose="02070309020205020404" pitchFamily="49" charset="0"/>
                <a:ea typeface="Times New Roman" panose="02020603050405020304" pitchFamily="18" charset="0"/>
                <a:cs typeface="Courier New" panose="02070309020205020404" pitchFamily="49" charset="0"/>
              </a:rPr>
              <a:t>spring.profiles.active=&lt;Value&gt;</a:t>
            </a:r>
            <a:endParaRPr lang="en-US" sz="1600" dirty="0">
              <a:latin typeface="Courier New" panose="02070309020205020404" pitchFamily="49" charset="0"/>
              <a:ea typeface="Calibri" panose="020F0502020204030204" pitchFamily="34" charset="0"/>
              <a:cs typeface="Courier New" panose="02070309020205020404" pitchFamily="49" charset="0"/>
            </a:endParaRPr>
          </a:p>
        </p:txBody>
      </p:sp>
      <p:pic>
        <p:nvPicPr>
          <p:cNvPr id="8" name="Picture 7"/>
          <p:cNvPicPr>
            <a:picLocks noChangeAspect="1"/>
          </p:cNvPicPr>
          <p:nvPr/>
        </p:nvPicPr>
        <p:blipFill>
          <a:blip r:embed="rId2"/>
          <a:stretch>
            <a:fillRect/>
          </a:stretch>
        </p:blipFill>
        <p:spPr>
          <a:xfrm>
            <a:off x="1017686" y="3450571"/>
            <a:ext cx="6983314" cy="960530"/>
          </a:xfrm>
          <a:prstGeom prst="rect">
            <a:avLst/>
          </a:prstGeom>
          <a:ln>
            <a:solidFill>
              <a:srgbClr val="FF0000"/>
            </a:solidFill>
          </a:ln>
        </p:spPr>
      </p:pic>
    </p:spTree>
    <p:extLst>
      <p:ext uri="{BB962C8B-B14F-4D97-AF65-F5344CB8AC3E}">
        <p14:creationId xmlns:p14="http://schemas.microsoft.com/office/powerpoint/2010/main" val="4101483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Tính</a:t>
            </a:r>
            <a:r>
              <a:rPr lang="en-US" altLang="en-US" sz="2200" dirty="0" smtClean="0"/>
              <a:t> </a:t>
            </a:r>
            <a:r>
              <a:rPr lang="en-US" altLang="en-US" sz="2200" dirty="0" err="1" smtClean="0"/>
              <a:t>chất</a:t>
            </a:r>
            <a:endParaRPr lang="en-US" altLang="en-US" sz="2200" dirty="0"/>
          </a:p>
        </p:txBody>
      </p:sp>
      <p:sp>
        <p:nvSpPr>
          <p:cNvPr id="8" name="Rectangle 7"/>
          <p:cNvSpPr/>
          <p:nvPr/>
        </p:nvSpPr>
        <p:spPr>
          <a:xfrm>
            <a:off x="76200" y="1258989"/>
            <a:ext cx="8823960" cy="3426387"/>
          </a:xfrm>
          <a:prstGeom prst="rect">
            <a:avLst/>
          </a:prstGeom>
        </p:spPr>
        <p:txBody>
          <a:bodyPr wrap="square">
            <a:spAutoFit/>
          </a:bodyPr>
          <a:lstStyle/>
          <a:p>
            <a:pPr>
              <a:lnSpc>
                <a:spcPct val="15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Phát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triển web: Cho phép dễ dàng tạo một ứng dụng HTTP độc lập sử dụng các máy chủ nhúng như Tomcat, Jetty hoặc Undertow; </a:t>
            </a:r>
          </a:p>
          <a:p>
            <a:pPr>
              <a:lnSpc>
                <a:spcPct val="15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Ứng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dụng Spring: SpringApplication là một lớp cung cấp một cách thuận tiện để khởi động một ứng dụng Spring; có thể được bắt đầu từ phương thức main(); </a:t>
            </a:r>
          </a:p>
          <a:p>
            <a:pPr>
              <a:lnSpc>
                <a:spcPct val="15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Sự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kiện ứng dụng và Listeners: Sử dụng các sự kiện để xử lý nhiều tác vụ khác nhau; </a:t>
            </a:r>
          </a:p>
          <a:p>
            <a:pPr>
              <a:lnSpc>
                <a:spcPct val="15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Tính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năng quản trị: Cung cấp công cụ để kích hoạt các tính năng liên quan đến quản trị viên cho ứng dụng; </a:t>
            </a:r>
          </a:p>
        </p:txBody>
      </p:sp>
    </p:spTree>
    <p:extLst>
      <p:ext uri="{BB962C8B-B14F-4D97-AF65-F5344CB8AC3E}">
        <p14:creationId xmlns:p14="http://schemas.microsoft.com/office/powerpoint/2010/main" val="342660143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Kích hoạt spring profile</a:t>
            </a:r>
            <a:endParaRPr lang="en-US" altLang="en-US" sz="2200" dirty="0"/>
          </a:p>
        </p:txBody>
      </p:sp>
      <p:sp>
        <p:nvSpPr>
          <p:cNvPr id="5" name="Rectangle 4"/>
          <p:cNvSpPr/>
          <p:nvPr/>
        </p:nvSpPr>
        <p:spPr>
          <a:xfrm>
            <a:off x="167640" y="1260104"/>
            <a:ext cx="8511540" cy="1087927"/>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Cách</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tiếp</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cận</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#2</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Đặt</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trong Tham số hệ thống JVM</a:t>
            </a:r>
          </a:p>
          <a:p>
            <a:pPr algn="just">
              <a:lnSpc>
                <a:spcPct val="107000"/>
              </a:lnSpc>
              <a:spcAft>
                <a:spcPts val="800"/>
              </a:spcAft>
            </a:pP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Tên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cấu hình có thể  truyền cho tham số Hệ thống JVM. </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Cấu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hình được xác định sẽ được kích hoạt trong quá trình khởi động ứng dụng.</a:t>
            </a:r>
          </a:p>
        </p:txBody>
      </p:sp>
      <p:sp>
        <p:nvSpPr>
          <p:cNvPr id="7" name="Rectangle 6"/>
          <p:cNvSpPr/>
          <p:nvPr/>
        </p:nvSpPr>
        <p:spPr>
          <a:xfrm>
            <a:off x="2264705" y="2794503"/>
            <a:ext cx="3517310" cy="351506"/>
          </a:xfrm>
          <a:prstGeom prst="rect">
            <a:avLst/>
          </a:prstGeom>
          <a:ln>
            <a:solidFill>
              <a:srgbClr val="FF0000"/>
            </a:solidFill>
          </a:ln>
        </p:spPr>
        <p:txBody>
          <a:bodyPr wrap="none">
            <a:spAutoFit/>
          </a:bodyPr>
          <a:lstStyle/>
          <a:p>
            <a:pPr algn="just">
              <a:lnSpc>
                <a:spcPct val="107000"/>
              </a:lnSpc>
              <a:spcAft>
                <a:spcPts val="800"/>
              </a:spcAft>
            </a:pPr>
            <a:r>
              <a:rPr lang="en-US" sz="1600" dirty="0" err="1">
                <a:solidFill>
                  <a:srgbClr val="343A40"/>
                </a:solidFill>
                <a:latin typeface="Courier New" panose="02070309020205020404" pitchFamily="49" charset="0"/>
                <a:ea typeface="Times New Roman" panose="02020603050405020304" pitchFamily="18" charset="0"/>
                <a:cs typeface="Courier New" panose="02070309020205020404" pitchFamily="49" charset="0"/>
              </a:rPr>
              <a:t>Dspring.profiles.active</a:t>
            </a:r>
            <a:r>
              <a:rPr lang="en-US" sz="1600" dirty="0">
                <a:solidFill>
                  <a:srgbClr val="343A40"/>
                </a:solidFill>
                <a:latin typeface="Courier New" panose="02070309020205020404" pitchFamily="49" charset="0"/>
                <a:ea typeface="Times New Roman" panose="02020603050405020304" pitchFamily="18" charset="0"/>
                <a:cs typeface="Courier New" panose="02070309020205020404" pitchFamily="49" charset="0"/>
              </a:rPr>
              <a:t>=</a:t>
            </a:r>
            <a:r>
              <a:rPr lang="en-US" sz="1600" dirty="0" err="1">
                <a:solidFill>
                  <a:srgbClr val="343A40"/>
                </a:solidFill>
                <a:latin typeface="Courier New" panose="02070309020205020404" pitchFamily="49" charset="0"/>
                <a:ea typeface="Times New Roman" panose="02020603050405020304" pitchFamily="18" charset="0"/>
                <a:cs typeface="Courier New" panose="02070309020205020404" pitchFamily="49" charset="0"/>
              </a:rPr>
              <a:t>dev</a:t>
            </a:r>
            <a:endParaRPr lang="en-US" sz="1600" dirty="0">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84479389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Kích hoạt spring profile</a:t>
            </a:r>
            <a:endParaRPr lang="en-US" altLang="en-US" sz="2200" dirty="0"/>
          </a:p>
        </p:txBody>
      </p:sp>
      <p:sp>
        <p:nvSpPr>
          <p:cNvPr id="5" name="Rectangle 4"/>
          <p:cNvSpPr/>
          <p:nvPr/>
        </p:nvSpPr>
        <p:spPr>
          <a:xfrm>
            <a:off x="167640" y="1260104"/>
            <a:ext cx="8511540"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Cách</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tiếp</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cận</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#3</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Đặt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tham</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số</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ngữ</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cảnh</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trong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web.xml</a:t>
            </a:r>
            <a:endPar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017734" y="1927767"/>
            <a:ext cx="7001852" cy="1333686"/>
          </a:xfrm>
          <a:prstGeom prst="rect">
            <a:avLst/>
          </a:prstGeom>
          <a:ln>
            <a:solidFill>
              <a:srgbClr val="FF0000"/>
            </a:solidFill>
          </a:ln>
        </p:spPr>
      </p:pic>
    </p:spTree>
    <p:extLst>
      <p:ext uri="{BB962C8B-B14F-4D97-AF65-F5344CB8AC3E}">
        <p14:creationId xmlns:p14="http://schemas.microsoft.com/office/powerpoint/2010/main" val="19225339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Kích hoạt spring profile</a:t>
            </a:r>
            <a:endParaRPr lang="en-US" altLang="en-US" sz="2200" dirty="0"/>
          </a:p>
        </p:txBody>
      </p:sp>
      <p:sp>
        <p:nvSpPr>
          <p:cNvPr id="5" name="Rectangle 4"/>
          <p:cNvSpPr/>
          <p:nvPr/>
        </p:nvSpPr>
        <p:spPr>
          <a:xfrm>
            <a:off x="167640" y="1260104"/>
            <a:ext cx="8511540" cy="1087927"/>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Cách</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tiếp</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cận</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#4</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Triển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khai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giao</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diện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WebApplicationInitializer</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X</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ác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định cấu hình ServletContext bằng cách triển khai giao diện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WebApplicationInitializer</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Các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cấu hình đang hoạt động được khai báo trong phương thức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onStartup</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259699" y="2565994"/>
            <a:ext cx="6563641" cy="590632"/>
          </a:xfrm>
          <a:prstGeom prst="rect">
            <a:avLst/>
          </a:prstGeom>
          <a:ln>
            <a:solidFill>
              <a:srgbClr val="FF0000"/>
            </a:solidFill>
          </a:ln>
        </p:spPr>
      </p:pic>
      <p:pic>
        <p:nvPicPr>
          <p:cNvPr id="3" name="Picture 2"/>
          <p:cNvPicPr>
            <a:picLocks noChangeAspect="1"/>
          </p:cNvPicPr>
          <p:nvPr/>
        </p:nvPicPr>
        <p:blipFill>
          <a:blip r:embed="rId3"/>
          <a:stretch>
            <a:fillRect/>
          </a:stretch>
        </p:blipFill>
        <p:spPr>
          <a:xfrm>
            <a:off x="829018" y="3555236"/>
            <a:ext cx="7263422" cy="1394070"/>
          </a:xfrm>
          <a:prstGeom prst="rect">
            <a:avLst/>
          </a:prstGeom>
          <a:ln>
            <a:solidFill>
              <a:srgbClr val="FF0000"/>
            </a:solidFill>
          </a:ln>
        </p:spPr>
      </p:pic>
    </p:spTree>
    <p:extLst>
      <p:ext uri="{BB962C8B-B14F-4D97-AF65-F5344CB8AC3E}">
        <p14:creationId xmlns:p14="http://schemas.microsoft.com/office/powerpoint/2010/main" val="276331258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5500" y="445025"/>
            <a:ext cx="8520600" cy="572700"/>
          </a:xfrm>
          <a:extLst>
            <a:ext uri="{FAA26D3D-D897-4be2-8F04-BA451C77F1D7}">
              <ma14:placeholderFlag xmlns="" xmlns:ma14="http://schemas.microsoft.com/office/mac/drawingml/2011/main" val="1"/>
            </a:ext>
          </a:extLst>
        </p:spPr>
        <p:txBody>
          <a:bodyPr anchor="b">
            <a:noAutofit/>
          </a:bodyPr>
          <a:lstStyle/>
          <a:p>
            <a:r>
              <a:rPr lang="nn-NO" altLang="en-US" sz="2200" dirty="0" smtClean="0"/>
              <a:t>Kích hoạt spring profile</a:t>
            </a:r>
            <a:endParaRPr lang="en-US" altLang="en-US" sz="2200" dirty="0"/>
          </a:p>
        </p:txBody>
      </p:sp>
      <p:sp>
        <p:nvSpPr>
          <p:cNvPr id="5" name="Rectangle 4"/>
          <p:cNvSpPr/>
          <p:nvPr/>
        </p:nvSpPr>
        <p:spPr>
          <a:xfrm>
            <a:off x="167640" y="1260104"/>
            <a:ext cx="8511540" cy="355803"/>
          </a:xfrm>
          <a:prstGeom prst="rect">
            <a:avLst/>
          </a:prstGeom>
        </p:spPr>
        <p:txBody>
          <a:bodyPr wrap="square">
            <a:spAutoFit/>
          </a:bodyPr>
          <a:lstStyle/>
          <a:p>
            <a:pPr algn="just">
              <a:lnSpc>
                <a:spcPct val="107000"/>
              </a:lnSpc>
              <a:spcAft>
                <a:spcPts val="800"/>
              </a:spcAft>
            </a:pP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Cách</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tiếp</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cận</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#5</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ặt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hoạt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trong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pom.xml</a:t>
            </a:r>
            <a:endPar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31826" y="1799413"/>
            <a:ext cx="8842221" cy="2549950"/>
          </a:xfrm>
          <a:prstGeom prst="rect">
            <a:avLst/>
          </a:prstGeom>
          <a:ln>
            <a:solidFill>
              <a:srgbClr val="FF0000"/>
            </a:solidFill>
          </a:ln>
        </p:spPr>
      </p:pic>
    </p:spTree>
    <p:extLst>
      <p:ext uri="{BB962C8B-B14F-4D97-AF65-F5344CB8AC3E}">
        <p14:creationId xmlns:p14="http://schemas.microsoft.com/office/powerpoint/2010/main" val="229005881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Tóm tắt bài học</a:t>
            </a:r>
            <a:endParaRPr/>
          </a:p>
        </p:txBody>
      </p:sp>
      <p:sp>
        <p:nvSpPr>
          <p:cNvPr id="218" name="Google Shape;21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Bài học đề cập tới</a:t>
            </a:r>
            <a:r>
              <a:rPr lang="en" dirty="0" smtClean="0"/>
              <a:t>:</a:t>
            </a:r>
          </a:p>
          <a:p>
            <a:pPr marL="0" lvl="0" indent="0" algn="l" rtl="0">
              <a:spcBef>
                <a:spcPts val="0"/>
              </a:spcBef>
              <a:spcAft>
                <a:spcPts val="0"/>
              </a:spcAft>
              <a:buNone/>
            </a:pPr>
            <a:endParaRPr dirty="0"/>
          </a:p>
          <a:p>
            <a:pPr lvl="0"/>
            <a:r>
              <a:rPr lang="en-US" dirty="0" err="1" smtClean="0"/>
              <a:t>Tổng</a:t>
            </a:r>
            <a:r>
              <a:rPr lang="en-US" dirty="0" smtClean="0"/>
              <a:t> </a:t>
            </a:r>
            <a:r>
              <a:rPr lang="en-US" dirty="0" err="1" smtClean="0"/>
              <a:t>quan</a:t>
            </a:r>
            <a:r>
              <a:rPr lang="en-US" dirty="0" smtClean="0"/>
              <a:t> </a:t>
            </a:r>
            <a:r>
              <a:rPr lang="en-US" dirty="0" err="1"/>
              <a:t>về</a:t>
            </a:r>
            <a:r>
              <a:rPr lang="en-US" dirty="0"/>
              <a:t> Spring Boot</a:t>
            </a:r>
          </a:p>
          <a:p>
            <a:pPr lvl="0"/>
            <a:r>
              <a:rPr lang="en-US" dirty="0"/>
              <a:t>Spring Beans</a:t>
            </a:r>
          </a:p>
          <a:p>
            <a:pPr lvl="0"/>
            <a:r>
              <a:rPr lang="en-US" dirty="0" err="1"/>
              <a:t>Tiêm</a:t>
            </a:r>
            <a:r>
              <a:rPr lang="en-US" dirty="0"/>
              <a:t> </a:t>
            </a:r>
            <a:r>
              <a:rPr lang="en-US" dirty="0" err="1"/>
              <a:t>phụ</a:t>
            </a:r>
            <a:r>
              <a:rPr lang="en-US" dirty="0"/>
              <a:t> </a:t>
            </a:r>
            <a:r>
              <a:rPr lang="en-US" dirty="0" err="1"/>
              <a:t>thuộc</a:t>
            </a:r>
            <a:endParaRPr lang="en-US" dirty="0"/>
          </a:p>
          <a:p>
            <a:pPr lvl="0"/>
            <a:r>
              <a:rPr lang="en-US" dirty="0" err="1"/>
              <a:t>Các</a:t>
            </a:r>
            <a:r>
              <a:rPr lang="en-US" dirty="0"/>
              <a:t> </a:t>
            </a:r>
            <a:r>
              <a:rPr lang="en-US" dirty="0" err="1"/>
              <a:t>thuộc</a:t>
            </a:r>
            <a:r>
              <a:rPr lang="en-US" dirty="0"/>
              <a:t> </a:t>
            </a:r>
            <a:r>
              <a:rPr lang="en-US" dirty="0" err="1"/>
              <a:t>tính</a:t>
            </a:r>
            <a:r>
              <a:rPr lang="en-US" dirty="0"/>
              <a:t> </a:t>
            </a:r>
            <a:r>
              <a:rPr lang="en-US" dirty="0" err="1"/>
              <a:t>ứng</a:t>
            </a:r>
            <a:r>
              <a:rPr lang="en-US" dirty="0"/>
              <a:t> </a:t>
            </a:r>
            <a:r>
              <a:rPr lang="en-US" dirty="0" err="1"/>
              <a:t>dụng</a:t>
            </a:r>
            <a:endParaRPr lang="en-US" dirty="0"/>
          </a:p>
          <a:p>
            <a:pPr lvl="0"/>
            <a:r>
              <a:rPr lang="en-US" dirty="0"/>
              <a:t>Annotations</a:t>
            </a:r>
          </a:p>
          <a:p>
            <a:pPr lvl="0"/>
            <a:r>
              <a:rPr lang="en-US" dirty="0" err="1"/>
              <a:t>Cấu</a:t>
            </a:r>
            <a:r>
              <a:rPr lang="en-US" dirty="0"/>
              <a:t> hình </a:t>
            </a:r>
            <a:r>
              <a:rPr lang="en-US" dirty="0" err="1"/>
              <a:t>trong</a:t>
            </a:r>
            <a:r>
              <a:rPr lang="en-US" dirty="0"/>
              <a:t> Spring Boot</a:t>
            </a:r>
          </a:p>
          <a:p>
            <a:pPr lvl="0"/>
            <a:r>
              <a:rPr lang="en-US" dirty="0" smtClean="0"/>
              <a:t>Profiles </a:t>
            </a:r>
            <a:r>
              <a:rPr lang="en-US" dirty="0" err="1"/>
              <a:t>trong</a:t>
            </a:r>
            <a:r>
              <a:rPr lang="en-US" dirty="0"/>
              <a:t> Spring Boot</a:t>
            </a:r>
          </a:p>
        </p:txBody>
      </p:sp>
    </p:spTree>
    <p:extLst>
      <p:ext uri="{BB962C8B-B14F-4D97-AF65-F5344CB8AC3E}">
        <p14:creationId xmlns:p14="http://schemas.microsoft.com/office/powerpoint/2010/main" val="346759637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6D12E1-FBF4-CDF1-B80D-910C581441FA}"/>
              </a:ext>
            </a:extLst>
          </p:cNvPr>
          <p:cNvSpPr>
            <a:spLocks noGrp="1"/>
          </p:cNvSpPr>
          <p:nvPr>
            <p:ph type="title"/>
          </p:nvPr>
        </p:nvSpPr>
        <p:spPr/>
        <p:txBody>
          <a:bodyPr>
            <a:normAutofit fontScale="90000"/>
          </a:bodyPr>
          <a:lstStyle/>
          <a:p>
            <a:endParaRPr lang="en-US"/>
          </a:p>
        </p:txBody>
      </p:sp>
      <p:pic>
        <p:nvPicPr>
          <p:cNvPr id="2050" name="Picture 2">
            <a:extLst>
              <a:ext uri="{FF2B5EF4-FFF2-40B4-BE49-F238E27FC236}">
                <a16:creationId xmlns:a16="http://schemas.microsoft.com/office/drawing/2014/main" xmlns="" id="{DEF02AC6-78FC-B7BC-B1CC-891990A6F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39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Tính</a:t>
            </a:r>
            <a:r>
              <a:rPr lang="en-US" altLang="en-US" sz="2200" dirty="0" smtClean="0"/>
              <a:t> </a:t>
            </a:r>
            <a:r>
              <a:rPr lang="en-US" altLang="en-US" sz="2200" dirty="0" err="1" smtClean="0"/>
              <a:t>chất</a:t>
            </a:r>
            <a:endParaRPr lang="en-US" altLang="en-US" sz="2200" dirty="0"/>
          </a:p>
        </p:txBody>
      </p:sp>
      <p:sp>
        <p:nvSpPr>
          <p:cNvPr id="8" name="Rectangle 7"/>
          <p:cNvSpPr/>
          <p:nvPr/>
        </p:nvSpPr>
        <p:spPr>
          <a:xfrm>
            <a:off x="76200" y="1258989"/>
            <a:ext cx="8823960" cy="3734164"/>
          </a:xfrm>
          <a:prstGeom prst="rect">
            <a:avLst/>
          </a:prstGeom>
        </p:spPr>
        <p:txBody>
          <a:bodyPr wrap="square">
            <a:spAutoFit/>
          </a:bodyPr>
          <a:lstStyle/>
          <a:p>
            <a:pPr>
              <a:lnSpc>
                <a:spcPct val="15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Cấu hình bên ngoài: Cho phép mở rộng cấu hình để có thể làm việc với cùng một ứng dụng trong các môi trường khác nhau. </a:t>
            </a:r>
          </a:p>
          <a:p>
            <a:pPr>
              <a:lnSpc>
                <a:spcPct val="15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Tệp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thuộc tính: Cung cấp một bộ Thuộc tính ứng dụng phong phú; </a:t>
            </a:r>
          </a:p>
          <a:p>
            <a:pPr>
              <a:lnSpc>
                <a:spcPct val="15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Hỗ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trợ YAML: Cung cấp một cách thuận tiện để xác định cấu hình phân cấp; </a:t>
            </a:r>
          </a:p>
          <a:p>
            <a:pPr>
              <a:lnSpc>
                <a:spcPct val="15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Cấu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hình các chế độ an toàn (type-safe): Quản lý và xác thực cấu hình của ứng dụng. </a:t>
            </a:r>
          </a:p>
          <a:p>
            <a:pPr>
              <a:lnSpc>
                <a:spcPct val="15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Ghi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nhật ký: Ghi nhật ký phụ thuộc được quản lý theo mặc định. </a:t>
            </a:r>
          </a:p>
          <a:p>
            <a:pPr>
              <a:lnSpc>
                <a:spcPct val="150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Bảo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mật: Cho phép phát triển ứng dụng Spring Boot an toàn.</a:t>
            </a:r>
          </a:p>
        </p:txBody>
      </p:sp>
    </p:spTree>
    <p:extLst>
      <p:ext uri="{BB962C8B-B14F-4D97-AF65-F5344CB8AC3E}">
        <p14:creationId xmlns:p14="http://schemas.microsoft.com/office/powerpoint/2010/main" val="1884333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122130" cy="4090800"/>
          </a:xfrm>
          <a:prstGeom prst="rect">
            <a:avLst/>
          </a:prstGeom>
        </p:spPr>
        <p:txBody>
          <a:bodyPr spcFirstLastPara="1" wrap="square" lIns="91425" tIns="91425" rIns="91425" bIns="91425" anchor="ctr" anchorCtr="0">
            <a:normAutofit/>
          </a:bodyPr>
          <a:lstStyle/>
          <a:p>
            <a:pPr lvl="0">
              <a:lnSpc>
                <a:spcPct val="115000"/>
              </a:lnSpc>
            </a:pPr>
            <a:r>
              <a:rPr lang="vi-VN" dirty="0"/>
              <a:t>Spring </a:t>
            </a:r>
            <a:r>
              <a:rPr lang="vi-VN" dirty="0" smtClean="0"/>
              <a:t>Beans</a:t>
            </a:r>
            <a:endParaRPr lang="vi-VN" dirty="0"/>
          </a:p>
        </p:txBody>
      </p:sp>
    </p:spTree>
    <p:extLst>
      <p:ext uri="{BB962C8B-B14F-4D97-AF65-F5344CB8AC3E}">
        <p14:creationId xmlns:p14="http://schemas.microsoft.com/office/powerpoint/2010/main" val="1422682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Định</a:t>
            </a:r>
            <a:r>
              <a:rPr lang="en-US" altLang="en-US" sz="2200" dirty="0" smtClean="0"/>
              <a:t> </a:t>
            </a:r>
            <a:r>
              <a:rPr lang="en-US" altLang="en-US" sz="2200" dirty="0" err="1" smtClean="0"/>
              <a:t>nghĩa</a:t>
            </a:r>
            <a:r>
              <a:rPr lang="en-US" altLang="en-US" sz="2200" dirty="0" smtClean="0"/>
              <a:t> Bean</a:t>
            </a:r>
            <a:endParaRPr lang="en-US" altLang="en-US" sz="2200" dirty="0"/>
          </a:p>
        </p:txBody>
      </p:sp>
      <p:sp>
        <p:nvSpPr>
          <p:cNvPr id="3" name="Rectangle 2"/>
          <p:cNvSpPr/>
          <p:nvPr/>
        </p:nvSpPr>
        <p:spPr>
          <a:xfrm>
            <a:off x="60960" y="1219745"/>
            <a:ext cx="8976360" cy="3671070"/>
          </a:xfrm>
          <a:prstGeom prst="rect">
            <a:avLst/>
          </a:prstGeom>
        </p:spPr>
        <p:txBody>
          <a:bodyPr wrap="square">
            <a:spAutoFit/>
          </a:bodyPr>
          <a:lstStyle/>
          <a:p>
            <a:pPr algn="just">
              <a:lnSpc>
                <a:spcPct val="130000"/>
              </a:lnSpc>
            </a:pP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Beans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đối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tượng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thành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mô</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quản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lý</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bởi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bộ</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chứa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IoC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30000"/>
              </a:lnSpc>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Bean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đối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tượng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khởi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thành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quản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lý</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bởi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bộ</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chứa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IoC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30000"/>
              </a:lnSpc>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Bean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bằng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siêu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phát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vùng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chứa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(container). </a:t>
            </a:r>
          </a:p>
          <a:p>
            <a:pPr algn="just">
              <a:lnSpc>
                <a:spcPct val="130000"/>
              </a:lnSpc>
            </a:pP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Định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bean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chứa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thông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tin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siêu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cần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thiết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container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xác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định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p>
          <a:p>
            <a:pPr algn="just">
              <a:lnSpc>
                <a:spcPct val="130000"/>
              </a:lnSpc>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Bean</a:t>
            </a:r>
          </a:p>
          <a:p>
            <a:pPr algn="just">
              <a:lnSpc>
                <a:spcPct val="130000"/>
              </a:lnSpc>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Chi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tiết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vòng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đời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Bean</a:t>
            </a:r>
          </a:p>
          <a:p>
            <a:pPr algn="just">
              <a:lnSpc>
                <a:spcPct val="130000"/>
              </a:lnSpc>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Phụ</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thuộc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(dependency)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Bean</a:t>
            </a:r>
          </a:p>
        </p:txBody>
      </p:sp>
    </p:spTree>
    <p:extLst>
      <p:ext uri="{BB962C8B-B14F-4D97-AF65-F5344CB8AC3E}">
        <p14:creationId xmlns:p14="http://schemas.microsoft.com/office/powerpoint/2010/main" val="1596833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a:t>
            </a:r>
            <a:r>
              <a:rPr lang="en-US" altLang="en-US" sz="2200" dirty="0" err="1" smtClean="0"/>
              <a:t>thuộc</a:t>
            </a:r>
            <a:r>
              <a:rPr lang="en-US" altLang="en-US" sz="2200" dirty="0" smtClean="0"/>
              <a:t> </a:t>
            </a:r>
            <a:r>
              <a:rPr lang="en-US" altLang="en-US" sz="2200" dirty="0" err="1" smtClean="0"/>
              <a:t>tính</a:t>
            </a:r>
            <a:r>
              <a:rPr lang="en-US" altLang="en-US" sz="2200" dirty="0" smtClean="0"/>
              <a:t> </a:t>
            </a:r>
            <a:r>
              <a:rPr lang="en-US" altLang="en-US" sz="2200" dirty="0" err="1" smtClean="0"/>
              <a:t>của</a:t>
            </a:r>
            <a:r>
              <a:rPr lang="en-US" altLang="en-US" sz="2200" dirty="0" smtClean="0"/>
              <a:t> Bean</a:t>
            </a:r>
            <a:endParaRPr lang="en-US" altLang="en-US" sz="2200" dirty="0"/>
          </a:p>
        </p:txBody>
      </p:sp>
      <p:graphicFrame>
        <p:nvGraphicFramePr>
          <p:cNvPr id="5" name="Table 4"/>
          <p:cNvGraphicFramePr>
            <a:graphicFrameLocks noGrp="1"/>
          </p:cNvGraphicFramePr>
          <p:nvPr>
            <p:extLst>
              <p:ext uri="{D42A27DB-BD31-4B8C-83A1-F6EECF244321}">
                <p14:modId xmlns:p14="http://schemas.microsoft.com/office/powerpoint/2010/main" val="582544340"/>
              </p:ext>
            </p:extLst>
          </p:nvPr>
        </p:nvGraphicFramePr>
        <p:xfrm>
          <a:off x="117328" y="1310400"/>
          <a:ext cx="8851412" cy="3650412"/>
        </p:xfrm>
        <a:graphic>
          <a:graphicData uri="http://schemas.openxmlformats.org/drawingml/2006/table">
            <a:tbl>
              <a:tblPr firstRow="1" firstCol="1" bandRow="1">
                <a:tableStyleId>{0660B408-B3CF-4A94-85FC-2B1E0A45F4A2}</a:tableStyleId>
              </a:tblPr>
              <a:tblGrid>
                <a:gridCol w="1688612"/>
                <a:gridCol w="7162800"/>
              </a:tblGrid>
              <a:tr h="213482">
                <a:tc>
                  <a:txBody>
                    <a:bodyPr/>
                    <a:lstStyle/>
                    <a:p>
                      <a:pPr algn="ctr">
                        <a:lnSpc>
                          <a:spcPct val="110000"/>
                        </a:lnSpc>
                        <a:spcAft>
                          <a:spcPts val="0"/>
                        </a:spcAft>
                      </a:pPr>
                      <a:r>
                        <a:rPr lang="en-US" sz="1700" b="1" i="0" u="none" strike="noStrike" cap="none" dirty="0">
                          <a:solidFill>
                            <a:schemeClr val="bg1"/>
                          </a:solidFill>
                          <a:latin typeface="Proxima Nova" panose="020B0604020202020204" charset="0"/>
                          <a:ea typeface="Times New Roman" panose="02020603050405020304" pitchFamily="18" charset="0"/>
                          <a:cs typeface="Times New Roman" panose="02020603050405020304" pitchFamily="18" charset="0"/>
                          <a:sym typeface="Arial"/>
                        </a:rPr>
                        <a:t>Properties</a:t>
                      </a:r>
                    </a:p>
                  </a:txBody>
                  <a:tcPr marL="42962" marR="42962" marT="42962" marB="42962" anchor="ctr"/>
                </a:tc>
                <a:tc>
                  <a:txBody>
                    <a:bodyPr/>
                    <a:lstStyle/>
                    <a:p>
                      <a:pPr algn="ctr">
                        <a:lnSpc>
                          <a:spcPct val="110000"/>
                        </a:lnSpc>
                        <a:spcAft>
                          <a:spcPts val="0"/>
                        </a:spcAft>
                      </a:pPr>
                      <a:r>
                        <a:rPr lang="en-US" sz="1700" b="1" i="0" u="none" strike="noStrike" cap="none" dirty="0">
                          <a:solidFill>
                            <a:schemeClr val="bg1"/>
                          </a:solidFill>
                          <a:latin typeface="Proxima Nova" panose="020B0604020202020204" charset="0"/>
                          <a:ea typeface="Times New Roman" panose="02020603050405020304" pitchFamily="18" charset="0"/>
                          <a:cs typeface="Times New Roman" panose="02020603050405020304" pitchFamily="18" charset="0"/>
                          <a:sym typeface="Arial"/>
                        </a:rPr>
                        <a:t>Description</a:t>
                      </a:r>
                    </a:p>
                  </a:txBody>
                  <a:tcPr marL="42962" marR="42962" marT="42962" marB="42962" anchor="ctr"/>
                </a:tc>
              </a:tr>
              <a:tr h="326501">
                <a:tc>
                  <a:txBody>
                    <a:bodyPr/>
                    <a:lstStyle/>
                    <a:p>
                      <a:pPr algn="just">
                        <a:lnSpc>
                          <a:spcPct val="110000"/>
                        </a:lnSpc>
                        <a:spcAft>
                          <a:spcPts val="0"/>
                        </a:spcAft>
                      </a:pP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class</a:t>
                      </a:r>
                    </a:p>
                  </a:txBody>
                  <a:tcPr marL="42962" marR="42962" marT="42962" marB="42962" anchor="ctr"/>
                </a:tc>
                <a:tc>
                  <a:txBody>
                    <a:bodyPr/>
                    <a:lstStyle/>
                    <a:p>
                      <a:pPr>
                        <a:lnSpc>
                          <a:spcPct val="110000"/>
                        </a:lnSpc>
                        <a:spcAft>
                          <a:spcPts val="0"/>
                        </a:spcAft>
                      </a:pP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Là</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thuộc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tính</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bắt</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buộc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và</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xác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lớp</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nào</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sử</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dụng</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để</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tạo</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a:t>
                      </a:r>
                    </a:p>
                  </a:txBody>
                  <a:tcPr marL="42962" marR="42962" marT="42962" marB="42962" anchor="ctr"/>
                </a:tc>
              </a:tr>
              <a:tr h="563305">
                <a:tc>
                  <a:txBody>
                    <a:bodyPr/>
                    <a:lstStyle/>
                    <a:p>
                      <a:pPr algn="just">
                        <a:lnSpc>
                          <a:spcPct val="110000"/>
                        </a:lnSpc>
                        <a:spcAft>
                          <a:spcPts val="0"/>
                        </a:spcAft>
                      </a:pP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name</a:t>
                      </a:r>
                    </a:p>
                    <a:p>
                      <a:pPr>
                        <a:lnSpc>
                          <a:spcPct val="110000"/>
                        </a:lnSpc>
                        <a:spcAft>
                          <a:spcPts val="0"/>
                        </a:spcAft>
                      </a:pP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p>
                  </a:txBody>
                  <a:tcPr marL="42962" marR="42962" marT="42962" marB="42962" anchor="ctr"/>
                </a:tc>
                <a:tc>
                  <a:txBody>
                    <a:bodyPr/>
                    <a:lstStyle/>
                    <a:p>
                      <a:pPr>
                        <a:lnSpc>
                          <a:spcPct val="110000"/>
                        </a:lnSpc>
                        <a:spcAft>
                          <a:spcPts val="0"/>
                        </a:spcAft>
                      </a:pP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Xác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mã</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danh</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đậu</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duy</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nhất</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Trong</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siêu</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dữ</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liệu</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cấu</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hình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dựa</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trên</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XML,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thuộc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tính</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id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hoặc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name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sử</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dụng</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để</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chỉ</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mã</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danh</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a:t>
                      </a:r>
                    </a:p>
                  </a:txBody>
                  <a:tcPr marL="42962" marR="42962" marT="42962" marB="42962" anchor="ctr"/>
                </a:tc>
              </a:tr>
              <a:tr h="342647">
                <a:tc>
                  <a:txBody>
                    <a:bodyPr/>
                    <a:lstStyle/>
                    <a:p>
                      <a:pPr algn="just">
                        <a:lnSpc>
                          <a:spcPct val="110000"/>
                        </a:lnSpc>
                        <a:spcAft>
                          <a:spcPts val="0"/>
                        </a:spcAft>
                      </a:pPr>
                      <a:r>
                        <a:rPr lang="en-US" sz="1700" b="0" i="0" u="none" strike="noStrike" cap="none">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scope</a:t>
                      </a:r>
                    </a:p>
                    <a:p>
                      <a:pPr>
                        <a:lnSpc>
                          <a:spcPct val="110000"/>
                        </a:lnSpc>
                        <a:spcAft>
                          <a:spcPts val="0"/>
                        </a:spcAft>
                      </a:pPr>
                      <a:r>
                        <a:rPr lang="en-US" sz="1700" b="0" i="0" u="none" strike="noStrike" cap="none">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p>
                  </a:txBody>
                  <a:tcPr marL="42962" marR="42962" marT="42962" marB="42962" anchor="ctr"/>
                </a:tc>
                <a:tc>
                  <a:txBody>
                    <a:bodyPr/>
                    <a:lstStyle/>
                    <a:p>
                      <a:pPr>
                        <a:lnSpc>
                          <a:spcPct val="110000"/>
                        </a:lnSpc>
                        <a:spcAft>
                          <a:spcPts val="0"/>
                        </a:spcAft>
                      </a:pP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Xác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phạm</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vi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của</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các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đối</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tượng</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tạo</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từ</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nghĩa</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cụ</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thể</a:t>
                      </a:r>
                      <a:endPar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42962" marR="42962" marT="42962" marB="42962" anchor="ctr"/>
                </a:tc>
              </a:tr>
              <a:tr h="342647">
                <a:tc>
                  <a:txBody>
                    <a:bodyPr/>
                    <a:lstStyle/>
                    <a:p>
                      <a:pPr algn="just">
                        <a:lnSpc>
                          <a:spcPct val="110000"/>
                        </a:lnSpc>
                        <a:spcAft>
                          <a:spcPts val="0"/>
                        </a:spcAft>
                      </a:pPr>
                      <a:r>
                        <a:rPr lang="en-US" sz="1700" b="0" i="0" u="none" strike="noStrike" cap="none">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constructor-arg</a:t>
                      </a:r>
                    </a:p>
                    <a:p>
                      <a:pPr>
                        <a:lnSpc>
                          <a:spcPct val="110000"/>
                        </a:lnSpc>
                        <a:spcAft>
                          <a:spcPts val="0"/>
                        </a:spcAft>
                      </a:pPr>
                      <a:r>
                        <a:rPr lang="en-US" sz="1700" b="0" i="0" u="none" strike="noStrike" cap="none">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p>
                  </a:txBody>
                  <a:tcPr marL="42962" marR="42962" marT="42962" marB="42962" anchor="ctr"/>
                </a:tc>
                <a:tc>
                  <a:txBody>
                    <a:bodyPr/>
                    <a:lstStyle/>
                    <a:p>
                      <a:pPr>
                        <a:lnSpc>
                          <a:spcPct val="110000"/>
                        </a:lnSpc>
                        <a:spcAft>
                          <a:spcPts val="0"/>
                        </a:spcAft>
                      </a:pP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Sử</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dụng</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để</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đưa</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vào</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bơm</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các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phụ</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thuộc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(dependency).</a:t>
                      </a:r>
                    </a:p>
                  </a:txBody>
                  <a:tcPr marL="42962" marR="42962" marT="42962" marB="42962" anchor="ctr"/>
                </a:tc>
              </a:tr>
              <a:tr h="342647">
                <a:tc>
                  <a:txBody>
                    <a:bodyPr/>
                    <a:lstStyle/>
                    <a:p>
                      <a:pPr algn="just">
                        <a:lnSpc>
                          <a:spcPct val="110000"/>
                        </a:lnSpc>
                        <a:spcAft>
                          <a:spcPts val="0"/>
                        </a:spcAft>
                      </a:pPr>
                      <a:r>
                        <a:rPr lang="en-US" sz="1700" b="0" i="0" u="none" strike="noStrike" cap="none">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properties</a:t>
                      </a:r>
                    </a:p>
                    <a:p>
                      <a:pPr>
                        <a:lnSpc>
                          <a:spcPct val="110000"/>
                        </a:lnSpc>
                        <a:spcAft>
                          <a:spcPts val="0"/>
                        </a:spcAft>
                      </a:pPr>
                      <a:r>
                        <a:rPr lang="en-US" sz="1700" b="0" i="0" u="none" strike="noStrike" cap="none">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p>
                  </a:txBody>
                  <a:tcPr marL="42962" marR="42962" marT="42962" marB="42962" anchor="ctr"/>
                </a:tc>
                <a:tc>
                  <a:txBody>
                    <a:bodyPr/>
                    <a:lstStyle/>
                    <a:p>
                      <a:pPr>
                        <a:lnSpc>
                          <a:spcPct val="110000"/>
                        </a:lnSpc>
                        <a:spcAft>
                          <a:spcPts val="0"/>
                        </a:spcAft>
                      </a:pP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Sử</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dụng</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để</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đưa</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vào</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các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phụ</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7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thuộc</a:t>
                      </a:r>
                      <a:r>
                        <a:rPr lang="en-US" sz="17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p>
                  </a:txBody>
                  <a:tcPr marL="42962" marR="42962" marT="42962" marB="42962" anchor="ctr"/>
                </a:tc>
              </a:tr>
            </a:tbl>
          </a:graphicData>
        </a:graphic>
      </p:graphicFrame>
    </p:spTree>
    <p:extLst>
      <p:ext uri="{BB962C8B-B14F-4D97-AF65-F5344CB8AC3E}">
        <p14:creationId xmlns:p14="http://schemas.microsoft.com/office/powerpoint/2010/main" val="4004957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a:t>
            </a:r>
            <a:r>
              <a:rPr lang="en-US" altLang="en-US" sz="2200" dirty="0" err="1" smtClean="0"/>
              <a:t>thuộc</a:t>
            </a:r>
            <a:r>
              <a:rPr lang="en-US" altLang="en-US" sz="2200" dirty="0" smtClean="0"/>
              <a:t> </a:t>
            </a:r>
            <a:r>
              <a:rPr lang="en-US" altLang="en-US" sz="2200" dirty="0" err="1" smtClean="0"/>
              <a:t>tính</a:t>
            </a:r>
            <a:r>
              <a:rPr lang="en-US" altLang="en-US" sz="2200" dirty="0" smtClean="0"/>
              <a:t> </a:t>
            </a:r>
            <a:r>
              <a:rPr lang="en-US" altLang="en-US" sz="2200" dirty="0" err="1" smtClean="0"/>
              <a:t>của</a:t>
            </a:r>
            <a:r>
              <a:rPr lang="en-US" altLang="en-US" sz="2200" dirty="0" smtClean="0"/>
              <a:t> Bean</a:t>
            </a:r>
            <a:endParaRPr lang="en-US" altLang="en-US" sz="2200" dirty="0"/>
          </a:p>
        </p:txBody>
      </p:sp>
      <p:graphicFrame>
        <p:nvGraphicFramePr>
          <p:cNvPr id="5" name="Table 4"/>
          <p:cNvGraphicFramePr>
            <a:graphicFrameLocks noGrp="1"/>
          </p:cNvGraphicFramePr>
          <p:nvPr>
            <p:extLst>
              <p:ext uri="{D42A27DB-BD31-4B8C-83A1-F6EECF244321}">
                <p14:modId xmlns:p14="http://schemas.microsoft.com/office/powerpoint/2010/main" val="1713608820"/>
              </p:ext>
            </p:extLst>
          </p:nvPr>
        </p:nvGraphicFramePr>
        <p:xfrm>
          <a:off x="117328" y="1310400"/>
          <a:ext cx="8729492" cy="3316396"/>
        </p:xfrm>
        <a:graphic>
          <a:graphicData uri="http://schemas.openxmlformats.org/drawingml/2006/table">
            <a:tbl>
              <a:tblPr firstRow="1" firstCol="1" bandRow="1">
                <a:tableStyleId>{0660B408-B3CF-4A94-85FC-2B1E0A45F4A2}</a:tableStyleId>
              </a:tblPr>
              <a:tblGrid>
                <a:gridCol w="3098312"/>
                <a:gridCol w="5631180"/>
              </a:tblGrid>
              <a:tr h="213482">
                <a:tc>
                  <a:txBody>
                    <a:bodyPr/>
                    <a:lstStyle/>
                    <a:p>
                      <a:pPr algn="ctr">
                        <a:lnSpc>
                          <a:spcPct val="120000"/>
                        </a:lnSpc>
                        <a:spcAft>
                          <a:spcPts val="0"/>
                        </a:spcAft>
                      </a:pPr>
                      <a:r>
                        <a:rPr lang="en-US" sz="1800" b="1" i="0" u="none" strike="noStrike" cap="none" dirty="0">
                          <a:solidFill>
                            <a:schemeClr val="bg1"/>
                          </a:solidFill>
                          <a:latin typeface="Proxima Nova" panose="020B0604020202020204" charset="0"/>
                          <a:ea typeface="Times New Roman" panose="02020603050405020304" pitchFamily="18" charset="0"/>
                          <a:cs typeface="Times New Roman" panose="02020603050405020304" pitchFamily="18" charset="0"/>
                          <a:sym typeface="Arial"/>
                        </a:rPr>
                        <a:t>Properties</a:t>
                      </a:r>
                    </a:p>
                  </a:txBody>
                  <a:tcPr marL="42962" marR="42962" marT="42962" marB="42962" anchor="ctr"/>
                </a:tc>
                <a:tc>
                  <a:txBody>
                    <a:bodyPr/>
                    <a:lstStyle/>
                    <a:p>
                      <a:pPr algn="ctr">
                        <a:lnSpc>
                          <a:spcPct val="120000"/>
                        </a:lnSpc>
                        <a:spcAft>
                          <a:spcPts val="0"/>
                        </a:spcAft>
                      </a:pPr>
                      <a:r>
                        <a:rPr lang="en-US" sz="1800" b="1" i="0" u="none" strike="noStrike" cap="none" dirty="0">
                          <a:solidFill>
                            <a:schemeClr val="bg1"/>
                          </a:solidFill>
                          <a:latin typeface="Proxima Nova" panose="020B0604020202020204" charset="0"/>
                          <a:ea typeface="Times New Roman" panose="02020603050405020304" pitchFamily="18" charset="0"/>
                          <a:cs typeface="Times New Roman" panose="02020603050405020304" pitchFamily="18" charset="0"/>
                          <a:sym typeface="Arial"/>
                        </a:rPr>
                        <a:t>Description</a:t>
                      </a:r>
                    </a:p>
                  </a:txBody>
                  <a:tcPr marL="42962" marR="42962" marT="42962" marB="42962" anchor="ctr"/>
                </a:tc>
              </a:tr>
              <a:tr h="218863">
                <a:tc>
                  <a:txBody>
                    <a:bodyPr/>
                    <a:lstStyle/>
                    <a:p>
                      <a:pPr algn="just">
                        <a:lnSpc>
                          <a:spcPct val="120000"/>
                        </a:lnSpc>
                        <a:spcAft>
                          <a:spcPts val="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autowiring</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mode</a:t>
                      </a:r>
                    </a:p>
                  </a:txBody>
                  <a:tcPr marL="42962" marR="42962" marT="42962" marB="42962" anchor="ctr"/>
                </a:tc>
                <a:tc>
                  <a:txBody>
                    <a:bodyPr/>
                    <a:lstStyle/>
                    <a:p>
                      <a:pPr>
                        <a:lnSpc>
                          <a:spcPct val="120000"/>
                        </a:lnSpc>
                        <a:spcAft>
                          <a:spcPts val="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Sử</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dụng</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để</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bơm</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vào</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các</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phụ</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thuộc</a:t>
                      </a:r>
                      <a:endPar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42962" marR="42962" marT="42962" marB="42962" anchor="ctr"/>
                </a:tc>
              </a:tr>
              <a:tr h="444903">
                <a:tc>
                  <a:txBody>
                    <a:bodyPr/>
                    <a:lstStyle/>
                    <a:p>
                      <a:pPr algn="just">
                        <a:lnSpc>
                          <a:spcPct val="120000"/>
                        </a:lnSpc>
                        <a:spcAft>
                          <a:spcPts val="0"/>
                        </a:spcAft>
                      </a:pPr>
                      <a:r>
                        <a:rPr lang="en-US" sz="1800" b="0" i="0" u="none" strike="noStrike" cap="none">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lazy-initialization mode</a:t>
                      </a:r>
                    </a:p>
                  </a:txBody>
                  <a:tcPr marL="42962" marR="42962" marT="42962" marB="42962" anchor="ctr"/>
                </a:tc>
                <a:tc>
                  <a:txBody>
                    <a:bodyPr/>
                    <a:lstStyle/>
                    <a:p>
                      <a:pPr>
                        <a:lnSpc>
                          <a:spcPct val="120000"/>
                        </a:lnSpc>
                        <a:spcAft>
                          <a:spcPts val="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Yêu</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cầu</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bộ</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chứa</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IoC</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tạo</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hiện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khi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nó</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yêu</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cầu</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lần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đầu</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tiên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thay</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vì</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khi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khởi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động</a:t>
                      </a:r>
                      <a:endPar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42962" marR="42962" marT="42962" marB="42962" anchor="ctr"/>
                </a:tc>
              </a:tr>
              <a:tr h="444903">
                <a:tc>
                  <a:txBody>
                    <a:bodyPr/>
                    <a:lstStyle/>
                    <a:p>
                      <a:pPr algn="just">
                        <a:lnSpc>
                          <a:spcPct val="120000"/>
                        </a:lnSpc>
                        <a:spcAft>
                          <a:spcPts val="0"/>
                        </a:spcAft>
                      </a:pPr>
                      <a:r>
                        <a:rPr lang="en-US" sz="1800" b="0" i="0" u="none" strike="noStrike" cap="none">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initialization method</a:t>
                      </a:r>
                    </a:p>
                    <a:p>
                      <a:pPr>
                        <a:lnSpc>
                          <a:spcPct val="120000"/>
                        </a:lnSpc>
                        <a:spcAft>
                          <a:spcPts val="0"/>
                        </a:spcAft>
                      </a:pPr>
                      <a:r>
                        <a:rPr lang="en-US" sz="1800" b="0" i="0" u="none" strike="noStrike" cap="none">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p>
                  </a:txBody>
                  <a:tcPr marL="42962" marR="42962" marT="42962" marB="42962" anchor="ctr"/>
                </a:tc>
                <a:tc>
                  <a:txBody>
                    <a:bodyPr/>
                    <a:lstStyle/>
                    <a:p>
                      <a:pPr>
                        <a:lnSpc>
                          <a:spcPct val="120000"/>
                        </a:lnSpc>
                        <a:spcAft>
                          <a:spcPts val="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lời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gọi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(callback)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sẽ</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gọi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ngay</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sau</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khi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tất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cả</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các</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thuộc</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tính</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cần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thiết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trên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đã</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thiết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lập</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bởi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vùng</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chứa</a:t>
                      </a:r>
                      <a:endPar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42962" marR="42962" marT="42962" marB="42962" anchor="ctr"/>
                </a:tc>
              </a:tr>
              <a:tr h="326501">
                <a:tc>
                  <a:txBody>
                    <a:bodyPr/>
                    <a:lstStyle/>
                    <a:p>
                      <a:pPr algn="just">
                        <a:lnSpc>
                          <a:spcPct val="120000"/>
                        </a:lnSpc>
                        <a:spcAft>
                          <a:spcPts val="0"/>
                        </a:spcAft>
                      </a:pPr>
                      <a:r>
                        <a:rPr lang="en-US" sz="1800" b="0" i="0" u="none" strike="noStrike" cap="none">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destruction method</a:t>
                      </a:r>
                    </a:p>
                  </a:txBody>
                  <a:tcPr marL="42962" marR="42962" marT="42962" marB="42962" anchor="ctr"/>
                </a:tc>
                <a:tc>
                  <a:txBody>
                    <a:bodyPr/>
                    <a:lstStyle/>
                    <a:p>
                      <a:pPr>
                        <a:lnSpc>
                          <a:spcPct val="120000"/>
                        </a:lnSpc>
                        <a:spcAft>
                          <a:spcPts val="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lời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gọi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(callback)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sử</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dụng</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khi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vùng</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chứa</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bị</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hủy</a:t>
                      </a:r>
                      <a:endPar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42962" marR="42962" marT="42962" marB="42962" anchor="ctr"/>
                </a:tc>
              </a:tr>
            </a:tbl>
          </a:graphicData>
        </a:graphic>
      </p:graphicFrame>
    </p:spTree>
    <p:extLst>
      <p:ext uri="{BB962C8B-B14F-4D97-AF65-F5344CB8AC3E}">
        <p14:creationId xmlns:p14="http://schemas.microsoft.com/office/powerpoint/2010/main" val="3293861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Siêu</a:t>
            </a:r>
            <a:r>
              <a:rPr lang="en-US" altLang="en-US" sz="2200" dirty="0" smtClean="0"/>
              <a:t> </a:t>
            </a:r>
            <a:r>
              <a:rPr lang="en-US" altLang="en-US" sz="2200" dirty="0" err="1" smtClean="0"/>
              <a:t>dữ</a:t>
            </a:r>
            <a:r>
              <a:rPr lang="en-US" altLang="en-US" sz="2200" dirty="0" smtClean="0"/>
              <a:t> </a:t>
            </a:r>
            <a:r>
              <a:rPr lang="en-US" altLang="en-US" sz="2200" dirty="0" err="1" smtClean="0"/>
              <a:t>liệu</a:t>
            </a:r>
            <a:r>
              <a:rPr lang="en-US" altLang="en-US" sz="2200" dirty="0" smtClean="0"/>
              <a:t> </a:t>
            </a:r>
            <a:r>
              <a:rPr lang="en-US" altLang="en-US" sz="2200" dirty="0" err="1" smtClean="0"/>
              <a:t>cấu</a:t>
            </a:r>
            <a:r>
              <a:rPr lang="en-US" altLang="en-US" sz="2200" dirty="0" smtClean="0"/>
              <a:t> </a:t>
            </a:r>
            <a:r>
              <a:rPr lang="en-US" altLang="en-US" sz="2200" dirty="0" err="1" smtClean="0"/>
              <a:t>hình</a:t>
            </a:r>
            <a:r>
              <a:rPr lang="en-US" altLang="en-US" sz="2200" dirty="0" smtClean="0"/>
              <a:t> Spring</a:t>
            </a:r>
            <a:endParaRPr lang="en-US" altLang="en-US" sz="2200" dirty="0"/>
          </a:p>
        </p:txBody>
      </p:sp>
      <p:sp>
        <p:nvSpPr>
          <p:cNvPr id="3" name="Rectangle 2"/>
          <p:cNvSpPr/>
          <p:nvPr/>
        </p:nvSpPr>
        <p:spPr>
          <a:xfrm>
            <a:off x="91440" y="1361076"/>
            <a:ext cx="8686800" cy="1733167"/>
          </a:xfrm>
          <a:prstGeom prst="rect">
            <a:avLst/>
          </a:prstGeom>
        </p:spPr>
        <p:txBody>
          <a:bodyPr wrap="square">
            <a:spAutoFit/>
          </a:bodyPr>
          <a:lstStyle/>
          <a:p>
            <a:pPr algn="just">
              <a:lnSpc>
                <a:spcPct val="107000"/>
              </a:lnSpc>
              <a:spcBef>
                <a:spcPts val="600"/>
              </a:spcBef>
              <a:spcAft>
                <a:spcPts val="600"/>
              </a:spcAft>
            </a:pP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pháp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cung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siêu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dữ</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liệu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Container:</a:t>
            </a:r>
          </a:p>
          <a:p>
            <a:pPr algn="just">
              <a:lnSpc>
                <a:spcPct val="107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Tệp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dựa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XML.</a:t>
            </a:r>
          </a:p>
          <a:p>
            <a:pPr algn="just">
              <a:lnSpc>
                <a:spcPct val="107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Cấu 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dựa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Annotation</a:t>
            </a:r>
          </a:p>
          <a:p>
            <a:pPr algn="just">
              <a:lnSpc>
                <a:spcPct val="107000"/>
              </a:lnSpc>
              <a:spcBef>
                <a:spcPts val="600"/>
              </a:spcBef>
              <a:spcAft>
                <a:spcPts val="6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Cấu 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dựa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Java</a:t>
            </a:r>
          </a:p>
        </p:txBody>
      </p:sp>
    </p:spTree>
    <p:extLst>
      <p:ext uri="{BB962C8B-B14F-4D97-AF65-F5344CB8AC3E}">
        <p14:creationId xmlns:p14="http://schemas.microsoft.com/office/powerpoint/2010/main" val="3540476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Siêu</a:t>
            </a:r>
            <a:r>
              <a:rPr lang="en-US" altLang="en-US" sz="2200" dirty="0" smtClean="0"/>
              <a:t> </a:t>
            </a:r>
            <a:r>
              <a:rPr lang="en-US" altLang="en-US" sz="2200" dirty="0" err="1" smtClean="0"/>
              <a:t>dữ</a:t>
            </a:r>
            <a:r>
              <a:rPr lang="en-US" altLang="en-US" sz="2200" dirty="0" smtClean="0"/>
              <a:t> </a:t>
            </a:r>
            <a:r>
              <a:rPr lang="en-US" altLang="en-US" sz="2200" dirty="0" err="1" smtClean="0"/>
              <a:t>liệu</a:t>
            </a:r>
            <a:r>
              <a:rPr lang="en-US" altLang="en-US" sz="2200" dirty="0" smtClean="0"/>
              <a:t> </a:t>
            </a:r>
            <a:r>
              <a:rPr lang="en-US" altLang="en-US" sz="2200" dirty="0" err="1" smtClean="0"/>
              <a:t>cấu</a:t>
            </a:r>
            <a:r>
              <a:rPr lang="en-US" altLang="en-US" sz="2200" dirty="0" smtClean="0"/>
              <a:t> </a:t>
            </a:r>
            <a:r>
              <a:rPr lang="en-US" altLang="en-US" sz="2200" dirty="0" err="1" smtClean="0"/>
              <a:t>hình</a:t>
            </a:r>
            <a:r>
              <a:rPr lang="en-US" altLang="en-US" sz="2200" dirty="0" smtClean="0"/>
              <a:t> Spring</a:t>
            </a:r>
            <a:endParaRPr lang="en-US" altLang="en-US" sz="2200" dirty="0"/>
          </a:p>
        </p:txBody>
      </p:sp>
      <p:pic>
        <p:nvPicPr>
          <p:cNvPr id="2" name="Picture 1"/>
          <p:cNvPicPr>
            <a:picLocks noChangeAspect="1"/>
          </p:cNvPicPr>
          <p:nvPr/>
        </p:nvPicPr>
        <p:blipFill>
          <a:blip r:embed="rId2"/>
          <a:stretch>
            <a:fillRect/>
          </a:stretch>
        </p:blipFill>
        <p:spPr>
          <a:xfrm>
            <a:off x="4082425" y="1287564"/>
            <a:ext cx="4604375" cy="3737380"/>
          </a:xfrm>
          <a:prstGeom prst="rect">
            <a:avLst/>
          </a:prstGeom>
          <a:ln>
            <a:solidFill>
              <a:srgbClr val="FF0000"/>
            </a:solidFill>
          </a:ln>
        </p:spPr>
      </p:pic>
      <p:sp>
        <p:nvSpPr>
          <p:cNvPr id="6" name="Rectangle 5"/>
          <p:cNvSpPr/>
          <p:nvPr/>
        </p:nvSpPr>
        <p:spPr>
          <a:xfrm>
            <a:off x="127000" y="1251760"/>
            <a:ext cx="3683000" cy="2964722"/>
          </a:xfrm>
          <a:prstGeom prst="rect">
            <a:avLst/>
          </a:prstGeom>
        </p:spPr>
        <p:txBody>
          <a:bodyPr wrap="square">
            <a:spAutoFit/>
          </a:bodyPr>
          <a:lstStyle/>
          <a:p>
            <a:pPr algn="just">
              <a:lnSpc>
                <a:spcPct val="150000"/>
              </a:lnSpc>
              <a:spcAft>
                <a:spcPts val="800"/>
              </a:spcAft>
            </a:pP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Ví</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về</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tệp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dựa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XML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định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bean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nhau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bao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gồm</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khởi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chậm</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(lazy initialization),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khởi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(initialization method)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hủy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(destruction method).</a:t>
            </a:r>
          </a:p>
        </p:txBody>
      </p:sp>
    </p:spTree>
    <p:extLst>
      <p:ext uri="{BB962C8B-B14F-4D97-AF65-F5344CB8AC3E}">
        <p14:creationId xmlns:p14="http://schemas.microsoft.com/office/powerpoint/2010/main" val="13035935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Phạm</a:t>
            </a:r>
            <a:r>
              <a:rPr lang="en-US" altLang="en-US" sz="2200" dirty="0" smtClean="0"/>
              <a:t> vi </a:t>
            </a:r>
            <a:r>
              <a:rPr lang="en-US" altLang="en-US" sz="2200" dirty="0" err="1" smtClean="0"/>
              <a:t>của</a:t>
            </a:r>
            <a:r>
              <a:rPr lang="en-US" altLang="en-US" sz="2200" dirty="0" smtClean="0"/>
              <a:t> Bean</a:t>
            </a:r>
            <a:endParaRPr lang="en-US" altLang="en-US" sz="2200" dirty="0"/>
          </a:p>
        </p:txBody>
      </p:sp>
      <p:graphicFrame>
        <p:nvGraphicFramePr>
          <p:cNvPr id="5" name="Table 4"/>
          <p:cNvGraphicFramePr>
            <a:graphicFrameLocks noGrp="1"/>
          </p:cNvGraphicFramePr>
          <p:nvPr>
            <p:extLst>
              <p:ext uri="{D42A27DB-BD31-4B8C-83A1-F6EECF244321}">
                <p14:modId xmlns:p14="http://schemas.microsoft.com/office/powerpoint/2010/main" val="1172146306"/>
              </p:ext>
            </p:extLst>
          </p:nvPr>
        </p:nvGraphicFramePr>
        <p:xfrm>
          <a:off x="163010" y="1196604"/>
          <a:ext cx="8615230" cy="3888353"/>
        </p:xfrm>
        <a:graphic>
          <a:graphicData uri="http://schemas.openxmlformats.org/drawingml/2006/table">
            <a:tbl>
              <a:tblPr firstRow="1" firstCol="1" bandRow="1">
                <a:tableStyleId>{0660B408-B3CF-4A94-85FC-2B1E0A45F4A2}</a:tableStyleId>
              </a:tblPr>
              <a:tblGrid>
                <a:gridCol w="1825810"/>
                <a:gridCol w="6789420"/>
              </a:tblGrid>
              <a:tr h="316064">
                <a:tc>
                  <a:txBody>
                    <a:bodyPr/>
                    <a:lstStyle/>
                    <a:p>
                      <a:pPr algn="ctr">
                        <a:lnSpc>
                          <a:spcPct val="101000"/>
                        </a:lnSpc>
                        <a:spcBef>
                          <a:spcPts val="0"/>
                        </a:spcBef>
                        <a:spcAft>
                          <a:spcPts val="0"/>
                        </a:spcAft>
                      </a:pPr>
                      <a:r>
                        <a:rPr lang="en-US" sz="1800" b="1" i="0" u="none" strike="noStrike" cap="none" dirty="0">
                          <a:solidFill>
                            <a:schemeClr val="bg1"/>
                          </a:solidFill>
                          <a:latin typeface="Proxima Nova" panose="020B0604020202020204" charset="0"/>
                          <a:ea typeface="Times New Roman" panose="02020603050405020304" pitchFamily="18" charset="0"/>
                          <a:cs typeface="Times New Roman" panose="02020603050405020304" pitchFamily="18" charset="0"/>
                          <a:sym typeface="Arial"/>
                        </a:rPr>
                        <a:t>Scope</a:t>
                      </a:r>
                    </a:p>
                  </a:txBody>
                  <a:tcPr marL="71114" marR="71114" marT="71114" marB="71114"/>
                </a:tc>
                <a:tc>
                  <a:txBody>
                    <a:bodyPr/>
                    <a:lstStyle/>
                    <a:p>
                      <a:pPr algn="ctr">
                        <a:lnSpc>
                          <a:spcPct val="101000"/>
                        </a:lnSpc>
                        <a:spcBef>
                          <a:spcPts val="0"/>
                        </a:spcBef>
                        <a:spcAft>
                          <a:spcPts val="0"/>
                        </a:spcAft>
                      </a:pPr>
                      <a:r>
                        <a:rPr lang="en-US" sz="1800" b="1" i="0" u="none" strike="noStrike" cap="none" dirty="0">
                          <a:solidFill>
                            <a:schemeClr val="bg1"/>
                          </a:solidFill>
                          <a:latin typeface="Proxima Nova" panose="020B0604020202020204" charset="0"/>
                          <a:ea typeface="Times New Roman" panose="02020603050405020304" pitchFamily="18" charset="0"/>
                          <a:cs typeface="Times New Roman" panose="02020603050405020304" pitchFamily="18" charset="0"/>
                          <a:sym typeface="Arial"/>
                        </a:rPr>
                        <a:t>Description</a:t>
                      </a:r>
                    </a:p>
                  </a:txBody>
                  <a:tcPr marL="71114" marR="71114" marT="71114" marB="71114"/>
                </a:tc>
              </a:tr>
              <a:tr h="620894">
                <a:tc>
                  <a:txBody>
                    <a:bodyPr/>
                    <a:lstStyle/>
                    <a:p>
                      <a:pPr algn="just">
                        <a:lnSpc>
                          <a:spcPct val="101000"/>
                        </a:lnSpc>
                        <a:spcBef>
                          <a:spcPts val="0"/>
                        </a:spcBef>
                        <a:spcAft>
                          <a:spcPts val="0"/>
                        </a:spcAft>
                      </a:pP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singleton</a:t>
                      </a:r>
                    </a:p>
                    <a:p>
                      <a:pPr>
                        <a:lnSpc>
                          <a:spcPct val="101000"/>
                        </a:lnSpc>
                        <a:spcBef>
                          <a:spcPts val="0"/>
                        </a:spcBef>
                        <a:spcAft>
                          <a:spcPts val="0"/>
                        </a:spcAft>
                      </a:pP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p>
                  </a:txBody>
                  <a:tcPr marL="71114" marR="71114" marT="71114" marB="71114" anchor="ctr"/>
                </a:tc>
                <a:tc>
                  <a:txBody>
                    <a:bodyPr/>
                    <a:lstStyle/>
                    <a:p>
                      <a:pPr>
                        <a:lnSpc>
                          <a:spcPct val="101000"/>
                        </a:lnSpc>
                        <a:spcBef>
                          <a:spcPts val="0"/>
                        </a:spcBef>
                        <a:spcAft>
                          <a:spcPts val="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nghĩa</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thành</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phiên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bản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duy</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nhất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cho</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mỗi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bộ</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chứa</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Spring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IoC</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mặc</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a:t>
                      </a:r>
                    </a:p>
                  </a:txBody>
                  <a:tcPr marL="71114" marR="71114" marT="71114" marB="71114" anchor="ctr"/>
                </a:tc>
              </a:tr>
              <a:tr h="448387">
                <a:tc>
                  <a:txBody>
                    <a:bodyPr/>
                    <a:lstStyle/>
                    <a:p>
                      <a:pPr algn="just">
                        <a:lnSpc>
                          <a:spcPct val="101000"/>
                        </a:lnSpc>
                        <a:spcBef>
                          <a:spcPts val="0"/>
                        </a:spcBef>
                        <a:spcAft>
                          <a:spcPts val="0"/>
                        </a:spcAft>
                      </a:pPr>
                      <a:r>
                        <a:rPr lang="en-US" sz="1800" b="0" i="0" u="none" strike="noStrike" cap="none"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prototype</a:t>
                      </a:r>
                      <a:endPar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71114" marR="71114" marT="71114" marB="71114" anchor="ctr"/>
                </a:tc>
                <a:tc>
                  <a:txBody>
                    <a:bodyPr/>
                    <a:lstStyle/>
                    <a:p>
                      <a:pPr>
                        <a:lnSpc>
                          <a:spcPct val="101000"/>
                        </a:lnSpc>
                        <a:spcBef>
                          <a:spcPts val="0"/>
                        </a:spcBef>
                        <a:spcAft>
                          <a:spcPts val="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nghĩa</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duy</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nhất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để</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có</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bất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kỳ</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số</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lượng</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thể</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hiện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đối</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tượng</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bất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kỳ</a:t>
                      </a:r>
                      <a:endPar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71114" marR="71114" marT="71114" marB="71114" anchor="ctr"/>
                </a:tc>
              </a:tr>
              <a:tr h="642106">
                <a:tc>
                  <a:txBody>
                    <a:bodyPr/>
                    <a:lstStyle/>
                    <a:p>
                      <a:pPr algn="just">
                        <a:lnSpc>
                          <a:spcPct val="101000"/>
                        </a:lnSpc>
                        <a:spcBef>
                          <a:spcPts val="0"/>
                        </a:spcBef>
                        <a:spcAft>
                          <a:spcPts val="0"/>
                        </a:spcAft>
                      </a:pPr>
                      <a:r>
                        <a:rPr lang="en-US" sz="1800" b="0" i="0" u="none" strike="noStrike" cap="none"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request</a:t>
                      </a:r>
                      <a:endPar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71114" marR="71114" marT="71114" marB="71114" anchor="ctr"/>
                </a:tc>
                <a:tc>
                  <a:txBody>
                    <a:bodyPr/>
                    <a:lstStyle/>
                    <a:p>
                      <a:pPr>
                        <a:lnSpc>
                          <a:spcPct val="101000"/>
                        </a:lnSpc>
                        <a:spcBef>
                          <a:spcPts val="0"/>
                        </a:spcBef>
                        <a:spcAft>
                          <a:spcPts val="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nghĩa</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cho</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yêu</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cầu</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HTTP.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Chỉ</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hợp</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lệ</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trong</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ngữ</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cảnh</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của</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Spring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ApplicationContext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nhận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biết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web.</a:t>
                      </a:r>
                    </a:p>
                  </a:txBody>
                  <a:tcPr marL="71114" marR="71114" marT="71114" marB="71114" anchor="ctr"/>
                </a:tc>
              </a:tr>
              <a:tr h="642106">
                <a:tc>
                  <a:txBody>
                    <a:bodyPr/>
                    <a:lstStyle/>
                    <a:p>
                      <a:pPr algn="just">
                        <a:lnSpc>
                          <a:spcPct val="101000"/>
                        </a:lnSpc>
                        <a:spcBef>
                          <a:spcPts val="0"/>
                        </a:spcBef>
                        <a:spcAft>
                          <a:spcPts val="0"/>
                        </a:spcAft>
                      </a:pPr>
                      <a:r>
                        <a:rPr lang="en-US" sz="1800" b="0" i="0" u="none" strike="noStrike" cap="none"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session</a:t>
                      </a:r>
                      <a:endPar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endParaRPr>
                    </a:p>
                  </a:txBody>
                  <a:tcPr marL="71114" marR="71114" marT="71114" marB="71114" anchor="ctr"/>
                </a:tc>
                <a:tc>
                  <a:txBody>
                    <a:bodyPr/>
                    <a:lstStyle/>
                    <a:p>
                      <a:pPr>
                        <a:lnSpc>
                          <a:spcPct val="101000"/>
                        </a:lnSpc>
                        <a:spcBef>
                          <a:spcPts val="0"/>
                        </a:spcBef>
                        <a:spcAft>
                          <a:spcPts val="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nghĩa</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cho</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phiên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HTTP.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Chỉ</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hợp</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lệ</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trong</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ngữ</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cảnh</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của</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Spring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ApplicationContext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nhận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biết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web.</a:t>
                      </a:r>
                    </a:p>
                  </a:txBody>
                  <a:tcPr marL="71114" marR="71114" marT="71114" marB="71114" anchor="ctr"/>
                </a:tc>
              </a:tr>
              <a:tr h="642106">
                <a:tc>
                  <a:txBody>
                    <a:bodyPr/>
                    <a:lstStyle/>
                    <a:p>
                      <a:pPr algn="just">
                        <a:lnSpc>
                          <a:spcPct val="101000"/>
                        </a:lnSpc>
                        <a:spcBef>
                          <a:spcPts val="0"/>
                        </a:spcBef>
                        <a:spcAft>
                          <a:spcPts val="0"/>
                        </a:spcAft>
                      </a:pP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global-session</a:t>
                      </a:r>
                    </a:p>
                  </a:txBody>
                  <a:tcPr marL="71114" marR="71114" marT="71114" marB="71114" anchor="ctr"/>
                </a:tc>
                <a:tc>
                  <a:txBody>
                    <a:bodyPr/>
                    <a:lstStyle/>
                    <a:p>
                      <a:pPr>
                        <a:lnSpc>
                          <a:spcPct val="101000"/>
                        </a:lnSpc>
                        <a:spcBef>
                          <a:spcPts val="0"/>
                        </a:spcBef>
                        <a:spcAft>
                          <a:spcPts val="0"/>
                        </a:spcAft>
                      </a:pP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Định</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nghĩa</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bean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cho</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một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phiên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HTTP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toàn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cầu</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Chỉ</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hợp</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lệ</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trong</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ngữ</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cảnh</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của</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Spring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ApplicationContext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nhận</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biết</a:t>
                      </a:r>
                      <a:r>
                        <a:rPr lang="en-US" sz="1800" b="0" i="0" u="none" strike="noStrike" cap="none" dirty="0">
                          <a:solidFill>
                            <a:srgbClr val="343A40"/>
                          </a:solidFill>
                          <a:latin typeface="Proxima Nova" panose="020B0604020202020204" charset="0"/>
                          <a:ea typeface="Times New Roman" panose="02020603050405020304" pitchFamily="18" charset="0"/>
                          <a:cs typeface="Times New Roman" panose="02020603050405020304" pitchFamily="18" charset="0"/>
                          <a:sym typeface="Arial"/>
                        </a:rPr>
                        <a:t> web.</a:t>
                      </a:r>
                    </a:p>
                  </a:txBody>
                  <a:tcPr marL="71114" marR="71114" marT="71114" marB="71114" anchor="ctr"/>
                </a:tc>
              </a:tr>
            </a:tbl>
          </a:graphicData>
        </a:graphic>
      </p:graphicFrame>
    </p:spTree>
    <p:extLst>
      <p:ext uri="{BB962C8B-B14F-4D97-AF65-F5344CB8AC3E}">
        <p14:creationId xmlns:p14="http://schemas.microsoft.com/office/powerpoint/2010/main" val="33746184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219459" y="1509411"/>
            <a:ext cx="8520600" cy="2080811"/>
          </a:xfrm>
          <a:prstGeom prst="rect">
            <a:avLst/>
          </a:prstGeom>
        </p:spPr>
        <p:txBody>
          <a:bodyPr spcFirstLastPara="1" wrap="square" lIns="91425" tIns="91425" rIns="91425" bIns="91425" anchor="t" anchorCtr="0">
            <a:noAutofit/>
          </a:bodyPr>
          <a:lstStyle/>
          <a:p>
            <a:pPr lvl="0">
              <a:spcBef>
                <a:spcPts val="600"/>
              </a:spcBef>
              <a:spcAft>
                <a:spcPts val="600"/>
              </a:spcAft>
            </a:pPr>
            <a:r>
              <a:rPr lang="en-US" dirty="0" err="1" smtClean="0"/>
              <a:t>Hiểu</a:t>
            </a:r>
            <a:r>
              <a:rPr lang="en-US" dirty="0" smtClean="0"/>
              <a:t> </a:t>
            </a:r>
            <a:r>
              <a:rPr lang="en-US" dirty="0" err="1" smtClean="0"/>
              <a:t>được</a:t>
            </a:r>
            <a:r>
              <a:rPr lang="en-US" dirty="0" smtClean="0"/>
              <a:t> </a:t>
            </a:r>
            <a:r>
              <a:rPr lang="en-US" dirty="0"/>
              <a:t>Spring Boot</a:t>
            </a:r>
          </a:p>
          <a:p>
            <a:pPr>
              <a:spcBef>
                <a:spcPts val="600"/>
              </a:spcBef>
              <a:spcAft>
                <a:spcPts val="600"/>
              </a:spcAft>
            </a:pPr>
            <a:r>
              <a:rPr lang="en-US" dirty="0" err="1" smtClean="0"/>
              <a:t>Biết</a:t>
            </a:r>
            <a:r>
              <a:rPr lang="en-US" dirty="0" smtClean="0"/>
              <a:t> </a:t>
            </a:r>
            <a:r>
              <a:rPr lang="en-US" dirty="0" err="1" smtClean="0"/>
              <a:t>cách</a:t>
            </a:r>
            <a:r>
              <a:rPr lang="en-US" dirty="0" smtClean="0"/>
              <a:t> </a:t>
            </a:r>
            <a:r>
              <a:rPr lang="en-US" dirty="0" err="1"/>
              <a:t>t</a:t>
            </a:r>
            <a:r>
              <a:rPr lang="en-US" dirty="0" err="1" smtClean="0"/>
              <a:t>iêm</a:t>
            </a:r>
            <a:r>
              <a:rPr lang="en-US" dirty="0" smtClean="0"/>
              <a:t> </a:t>
            </a:r>
            <a:r>
              <a:rPr lang="en-US" dirty="0" err="1"/>
              <a:t>phụ</a:t>
            </a:r>
            <a:r>
              <a:rPr lang="en-US" dirty="0"/>
              <a:t> </a:t>
            </a:r>
            <a:r>
              <a:rPr lang="en-US" dirty="0" err="1"/>
              <a:t>thuộc</a:t>
            </a:r>
            <a:endParaRPr lang="en-US" dirty="0"/>
          </a:p>
          <a:p>
            <a:pPr>
              <a:spcBef>
                <a:spcPts val="600"/>
              </a:spcBef>
              <a:spcAft>
                <a:spcPts val="600"/>
              </a:spcAft>
            </a:pPr>
            <a:r>
              <a:rPr lang="en-US" dirty="0" err="1" smtClean="0"/>
              <a:t>Hiểu</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các</a:t>
            </a:r>
            <a:r>
              <a:rPr lang="en-US" dirty="0" smtClean="0"/>
              <a:t> </a:t>
            </a:r>
            <a:r>
              <a:rPr lang="en-US" dirty="0" err="1"/>
              <a:t>thuộc</a:t>
            </a:r>
            <a:r>
              <a:rPr lang="en-US" dirty="0"/>
              <a:t> </a:t>
            </a:r>
            <a:r>
              <a:rPr lang="en-US" dirty="0" err="1"/>
              <a:t>tính</a:t>
            </a:r>
            <a:r>
              <a:rPr lang="en-US" dirty="0"/>
              <a:t> </a:t>
            </a:r>
            <a:r>
              <a:rPr lang="en-US" dirty="0" err="1"/>
              <a:t>ứng</a:t>
            </a:r>
            <a:r>
              <a:rPr lang="en-US" dirty="0"/>
              <a:t> </a:t>
            </a:r>
            <a:r>
              <a:rPr lang="en-US" dirty="0" err="1" smtClean="0"/>
              <a:t>dụng</a:t>
            </a:r>
            <a:r>
              <a:rPr lang="en-US" dirty="0" smtClean="0"/>
              <a:t> </a:t>
            </a:r>
            <a:r>
              <a:rPr lang="en-US" dirty="0" err="1" smtClean="0"/>
              <a:t>và</a:t>
            </a:r>
            <a:r>
              <a:rPr lang="en-US" dirty="0" smtClean="0"/>
              <a:t> Annotations</a:t>
            </a:r>
            <a:endParaRPr lang="en-US" dirty="0"/>
          </a:p>
          <a:p>
            <a:pPr>
              <a:spcBef>
                <a:spcPts val="600"/>
              </a:spcBef>
              <a:spcAft>
                <a:spcPts val="600"/>
              </a:spcAft>
            </a:pPr>
            <a:r>
              <a:rPr lang="en-US" dirty="0" err="1" smtClean="0"/>
              <a:t>Biết</a:t>
            </a:r>
            <a:r>
              <a:rPr lang="en-US" dirty="0" smtClean="0"/>
              <a:t> </a:t>
            </a:r>
            <a:r>
              <a:rPr lang="en-US" dirty="0" err="1" smtClean="0"/>
              <a:t>cách</a:t>
            </a:r>
            <a:r>
              <a:rPr lang="en-US" dirty="0" smtClean="0"/>
              <a:t> </a:t>
            </a:r>
            <a:r>
              <a:rPr lang="en-US" dirty="0" err="1" smtClean="0"/>
              <a:t>cấu</a:t>
            </a:r>
            <a:r>
              <a:rPr lang="en-US" dirty="0" smtClean="0"/>
              <a:t> </a:t>
            </a:r>
            <a:r>
              <a:rPr lang="en-US" dirty="0"/>
              <a:t>hình </a:t>
            </a:r>
            <a:r>
              <a:rPr lang="en-US" dirty="0" err="1"/>
              <a:t>trong</a:t>
            </a:r>
            <a:r>
              <a:rPr lang="en-US" dirty="0"/>
              <a:t> Spring </a:t>
            </a:r>
            <a:r>
              <a:rPr lang="en-US" dirty="0" smtClean="0"/>
              <a:t>Boot</a:t>
            </a:r>
            <a:endParaRPr dirty="0"/>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Mục tiêu bài học</a:t>
            </a:r>
            <a:endParaRPr dirty="0"/>
          </a:p>
        </p:txBody>
      </p:sp>
    </p:spTree>
    <p:extLst>
      <p:ext uri="{BB962C8B-B14F-4D97-AF65-F5344CB8AC3E}">
        <p14:creationId xmlns:p14="http://schemas.microsoft.com/office/powerpoint/2010/main" val="1244034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Vòng</a:t>
            </a:r>
            <a:r>
              <a:rPr lang="en-US" altLang="en-US" sz="2200" dirty="0" smtClean="0"/>
              <a:t> </a:t>
            </a:r>
            <a:r>
              <a:rPr lang="en-US" altLang="en-US" sz="2200" dirty="0" err="1" smtClean="0"/>
              <a:t>đời</a:t>
            </a:r>
            <a:r>
              <a:rPr lang="en-US" altLang="en-US" sz="2200" dirty="0" smtClean="0"/>
              <a:t> </a:t>
            </a:r>
            <a:r>
              <a:rPr lang="en-US" altLang="en-US" sz="2200" dirty="0" err="1" smtClean="0"/>
              <a:t>của</a:t>
            </a:r>
            <a:r>
              <a:rPr lang="en-US" altLang="en-US" sz="2200" dirty="0" smtClean="0"/>
              <a:t> Bean </a:t>
            </a:r>
            <a:endParaRPr lang="en-US" altLang="en-US" sz="2200" dirty="0"/>
          </a:p>
        </p:txBody>
      </p:sp>
      <p:pic>
        <p:nvPicPr>
          <p:cNvPr id="6" name="Picture 5" descr="https://media.geeksforgeeks.org/wp-content/uploads/20200428011831/Bean-Life-Cycle-Process-flow3.png"/>
          <p:cNvPicPr/>
          <p:nvPr/>
        </p:nvPicPr>
        <p:blipFill rotWithShape="1">
          <a:blip r:embed="rId2" cstate="print">
            <a:extLst>
              <a:ext uri="{28A0092B-C50C-407E-A947-70E740481C1C}">
                <a14:useLocalDpi xmlns:a14="http://schemas.microsoft.com/office/drawing/2010/main" val="0"/>
              </a:ext>
            </a:extLst>
          </a:blip>
          <a:srcRect l="7541" t="11411" r="7289" b="7766"/>
          <a:stretch/>
        </p:blipFill>
        <p:spPr bwMode="auto">
          <a:xfrm>
            <a:off x="1011800" y="1631069"/>
            <a:ext cx="7116200" cy="288622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567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vòng</a:t>
            </a:r>
            <a:r>
              <a:rPr lang="en-US" altLang="en-US" sz="2200" dirty="0" smtClean="0"/>
              <a:t> </a:t>
            </a:r>
            <a:r>
              <a:rPr lang="en-US" altLang="en-US" sz="2200" dirty="0" err="1" smtClean="0"/>
              <a:t>đời</a:t>
            </a:r>
            <a:r>
              <a:rPr lang="en-US" altLang="en-US" sz="2200" dirty="0" smtClean="0"/>
              <a:t> </a:t>
            </a:r>
            <a:r>
              <a:rPr lang="en-US" altLang="en-US" sz="2200" dirty="0" err="1" smtClean="0"/>
              <a:t>của</a:t>
            </a:r>
            <a:r>
              <a:rPr lang="en-US" altLang="en-US" sz="2200" dirty="0" smtClean="0"/>
              <a:t> Bean </a:t>
            </a:r>
            <a:r>
              <a:rPr lang="en-US" altLang="en-US" sz="2200" dirty="0" err="1" smtClean="0"/>
              <a:t>bằng</a:t>
            </a:r>
            <a:r>
              <a:rPr lang="en-US" altLang="en-US" sz="2200" dirty="0" smtClean="0"/>
              <a:t> xml</a:t>
            </a:r>
            <a:endParaRPr lang="en-US" altLang="en-US" sz="2200" dirty="0"/>
          </a:p>
        </p:txBody>
      </p:sp>
      <p:sp>
        <p:nvSpPr>
          <p:cNvPr id="2" name="Rectangle 1"/>
          <p:cNvSpPr/>
          <p:nvPr/>
        </p:nvSpPr>
        <p:spPr>
          <a:xfrm>
            <a:off x="78083" y="2237327"/>
            <a:ext cx="2980303" cy="369332"/>
          </a:xfrm>
          <a:prstGeom prst="rect">
            <a:avLst/>
          </a:prstGeom>
        </p:spPr>
        <p:txBody>
          <a:bodyPr wrap="none">
            <a:spAutoFit/>
          </a:bodyPr>
          <a:lstStyle/>
          <a:p>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Bước 1</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Tạo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HelloWorld</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568051" y="2271932"/>
            <a:ext cx="4498575" cy="2871568"/>
          </a:xfrm>
          <a:prstGeom prst="rect">
            <a:avLst/>
          </a:prstGeom>
          <a:ln>
            <a:solidFill>
              <a:srgbClr val="FF0000"/>
            </a:solidFill>
          </a:ln>
        </p:spPr>
      </p:pic>
      <p:sp>
        <p:nvSpPr>
          <p:cNvPr id="5" name="Rectangle 4"/>
          <p:cNvSpPr/>
          <p:nvPr/>
        </p:nvSpPr>
        <p:spPr>
          <a:xfrm>
            <a:off x="91441" y="1189649"/>
            <a:ext cx="8785274" cy="790281"/>
          </a:xfrm>
          <a:prstGeom prst="rect">
            <a:avLst/>
          </a:prstGeom>
        </p:spPr>
        <p:txBody>
          <a:bodyPr wrap="square">
            <a:spAutoFit/>
          </a:bodyPr>
          <a:lstStyle/>
          <a:p>
            <a:pPr algn="just">
              <a:lnSpc>
                <a:spcPct val="130000"/>
              </a:lnSpc>
              <a:spcBef>
                <a:spcPts val="800"/>
              </a:spcBef>
              <a:spcAft>
                <a:spcPts val="8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Đ</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ể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init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destroy()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tùy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chỉnh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bean,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hai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cần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khai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bên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trong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tệp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Spring XML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trong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định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nghĩa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bean. </a:t>
            </a:r>
          </a:p>
        </p:txBody>
      </p:sp>
    </p:spTree>
    <p:extLst>
      <p:ext uri="{BB962C8B-B14F-4D97-AF65-F5344CB8AC3E}">
        <p14:creationId xmlns:p14="http://schemas.microsoft.com/office/powerpoint/2010/main" val="1723214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vòng</a:t>
            </a:r>
            <a:r>
              <a:rPr lang="en-US" altLang="en-US" sz="2200" dirty="0" smtClean="0"/>
              <a:t> </a:t>
            </a:r>
            <a:r>
              <a:rPr lang="en-US" altLang="en-US" sz="2200" dirty="0" err="1" smtClean="0"/>
              <a:t>đời</a:t>
            </a:r>
            <a:r>
              <a:rPr lang="en-US" altLang="en-US" sz="2200" dirty="0" smtClean="0"/>
              <a:t> </a:t>
            </a:r>
            <a:r>
              <a:rPr lang="en-US" altLang="en-US" sz="2200" dirty="0" err="1" smtClean="0"/>
              <a:t>của</a:t>
            </a:r>
            <a:r>
              <a:rPr lang="en-US" altLang="en-US" sz="2200" dirty="0" smtClean="0"/>
              <a:t> bean </a:t>
            </a:r>
            <a:r>
              <a:rPr lang="en-US" altLang="en-US" sz="2200" dirty="0" err="1" smtClean="0"/>
              <a:t>bằng</a:t>
            </a:r>
            <a:r>
              <a:rPr lang="en-US" altLang="en-US" sz="2200" dirty="0" smtClean="0"/>
              <a:t> xml</a:t>
            </a:r>
            <a:endParaRPr lang="en-US" altLang="en-US" sz="2200" dirty="0"/>
          </a:p>
        </p:txBody>
      </p:sp>
      <p:sp>
        <p:nvSpPr>
          <p:cNvPr id="2" name="Rectangle 1"/>
          <p:cNvSpPr/>
          <p:nvPr/>
        </p:nvSpPr>
        <p:spPr>
          <a:xfrm>
            <a:off x="148422" y="1259622"/>
            <a:ext cx="8125942" cy="369332"/>
          </a:xfrm>
          <a:prstGeom prst="rect">
            <a:avLst/>
          </a:prstGeom>
        </p:spPr>
        <p:txBody>
          <a:bodyPr wrap="none">
            <a:spAutoFit/>
          </a:bodyPr>
          <a:lstStyle/>
          <a:p>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Bước 2</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ấu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tệp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Beans.xml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cần thiết cho các phương thức khởi tạo và hủy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08064" y="1882907"/>
            <a:ext cx="8173591" cy="2657846"/>
          </a:xfrm>
          <a:prstGeom prst="rect">
            <a:avLst/>
          </a:prstGeom>
          <a:ln>
            <a:solidFill>
              <a:srgbClr val="FF0000"/>
            </a:solidFill>
          </a:ln>
        </p:spPr>
      </p:pic>
    </p:spTree>
    <p:extLst>
      <p:ext uri="{BB962C8B-B14F-4D97-AF65-F5344CB8AC3E}">
        <p14:creationId xmlns:p14="http://schemas.microsoft.com/office/powerpoint/2010/main" val="1760820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vòng</a:t>
            </a:r>
            <a:r>
              <a:rPr lang="en-US" altLang="en-US" sz="2200" dirty="0" smtClean="0"/>
              <a:t> </a:t>
            </a:r>
            <a:r>
              <a:rPr lang="en-US" altLang="en-US" sz="2200" dirty="0" err="1" smtClean="0"/>
              <a:t>đời</a:t>
            </a:r>
            <a:r>
              <a:rPr lang="en-US" altLang="en-US" sz="2200" dirty="0" smtClean="0"/>
              <a:t> </a:t>
            </a:r>
            <a:r>
              <a:rPr lang="en-US" altLang="en-US" sz="2200" dirty="0" err="1" smtClean="0"/>
              <a:t>của</a:t>
            </a:r>
            <a:r>
              <a:rPr lang="en-US" altLang="en-US" sz="2200" dirty="0" smtClean="0"/>
              <a:t> bean </a:t>
            </a:r>
            <a:r>
              <a:rPr lang="en-US" altLang="en-US" sz="2200" dirty="0" err="1" smtClean="0"/>
              <a:t>bằng</a:t>
            </a:r>
            <a:r>
              <a:rPr lang="en-US" altLang="en-US" sz="2200" dirty="0" smtClean="0"/>
              <a:t> xml</a:t>
            </a:r>
            <a:endParaRPr lang="en-US" altLang="en-US" sz="2200" dirty="0"/>
          </a:p>
        </p:txBody>
      </p:sp>
      <p:sp>
        <p:nvSpPr>
          <p:cNvPr id="2" name="Rectangle 1"/>
          <p:cNvSpPr/>
          <p:nvPr/>
        </p:nvSpPr>
        <p:spPr>
          <a:xfrm>
            <a:off x="148422" y="1259622"/>
            <a:ext cx="2720617" cy="369332"/>
          </a:xfrm>
          <a:prstGeom prst="rect">
            <a:avLst/>
          </a:prstGeom>
        </p:spPr>
        <p:txBody>
          <a:bodyPr wrap="none">
            <a:spAutoFit/>
          </a:bodyPr>
          <a:lstStyle/>
          <a:p>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Bước 3</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Tạo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MainApp</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20980" y="1661191"/>
            <a:ext cx="8709660" cy="2271390"/>
          </a:xfrm>
          <a:prstGeom prst="rect">
            <a:avLst/>
          </a:prstGeom>
          <a:ln>
            <a:solidFill>
              <a:srgbClr val="FF0000"/>
            </a:solidFill>
          </a:ln>
        </p:spPr>
      </p:pic>
      <p:pic>
        <p:nvPicPr>
          <p:cNvPr id="6" name="Picture 5"/>
          <p:cNvPicPr>
            <a:picLocks noChangeAspect="1"/>
          </p:cNvPicPr>
          <p:nvPr/>
        </p:nvPicPr>
        <p:blipFill>
          <a:blip r:embed="rId3"/>
          <a:stretch>
            <a:fillRect/>
          </a:stretch>
        </p:blipFill>
        <p:spPr>
          <a:xfrm>
            <a:off x="2947782" y="4120463"/>
            <a:ext cx="2943636" cy="743054"/>
          </a:xfrm>
          <a:prstGeom prst="rect">
            <a:avLst/>
          </a:prstGeom>
        </p:spPr>
      </p:pic>
    </p:spTree>
    <p:extLst>
      <p:ext uri="{BB962C8B-B14F-4D97-AF65-F5344CB8AC3E}">
        <p14:creationId xmlns:p14="http://schemas.microsoft.com/office/powerpoint/2010/main" val="13784946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422" y="1259622"/>
            <a:ext cx="3079689" cy="369332"/>
          </a:xfrm>
          <a:prstGeom prst="rect">
            <a:avLst/>
          </a:prstGeom>
        </p:spPr>
        <p:txBody>
          <a:bodyPr wrap="none">
            <a:spAutoFit/>
          </a:bodyPr>
          <a:lstStyle/>
          <a:p>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Bước 1</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Tạo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HelloWorldA</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6"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vòng</a:t>
            </a:r>
            <a:r>
              <a:rPr lang="en-US" altLang="en-US" sz="2200" dirty="0" smtClean="0"/>
              <a:t> </a:t>
            </a:r>
            <a:r>
              <a:rPr lang="en-US" altLang="en-US" sz="2200" dirty="0" err="1" smtClean="0"/>
              <a:t>đời</a:t>
            </a:r>
            <a:r>
              <a:rPr lang="en-US" altLang="en-US" sz="2200" dirty="0" smtClean="0"/>
              <a:t> </a:t>
            </a:r>
            <a:r>
              <a:rPr lang="en-US" altLang="en-US" sz="2200" dirty="0" err="1" smtClean="0"/>
              <a:t>của</a:t>
            </a:r>
            <a:r>
              <a:rPr lang="en-US" altLang="en-US" sz="2200" dirty="0" smtClean="0"/>
              <a:t> bean b</a:t>
            </a:r>
            <a:r>
              <a:rPr lang="vi-VN" altLang="en-US" sz="2200" dirty="0" smtClean="0"/>
              <a:t>ằng</a:t>
            </a:r>
            <a:r>
              <a:rPr lang="en-US" altLang="en-US" sz="2200" dirty="0" smtClean="0"/>
              <a:t/>
            </a:r>
            <a:br>
              <a:rPr lang="en-US" altLang="en-US" sz="2200" dirty="0" smtClean="0"/>
            </a:br>
            <a:r>
              <a:rPr lang="vi-VN" altLang="en-US" sz="2200" dirty="0" smtClean="0"/>
              <a:t>phương pháp tiếp cận có lập trình</a:t>
            </a:r>
            <a:endParaRPr lang="en-US" altLang="en-US" sz="2200" dirty="0"/>
          </a:p>
        </p:txBody>
      </p:sp>
      <p:pic>
        <p:nvPicPr>
          <p:cNvPr id="7" name="Picture 6"/>
          <p:cNvPicPr>
            <a:picLocks noChangeAspect="1"/>
          </p:cNvPicPr>
          <p:nvPr/>
        </p:nvPicPr>
        <p:blipFill>
          <a:blip r:embed="rId2"/>
          <a:stretch>
            <a:fillRect/>
          </a:stretch>
        </p:blipFill>
        <p:spPr>
          <a:xfrm>
            <a:off x="164203" y="1634567"/>
            <a:ext cx="8846154" cy="2479251"/>
          </a:xfrm>
          <a:prstGeom prst="rect">
            <a:avLst/>
          </a:prstGeom>
          <a:solidFill>
            <a:srgbClr val="FF0000"/>
          </a:solidFill>
          <a:ln>
            <a:solidFill>
              <a:srgbClr val="FF0000"/>
            </a:solidFill>
          </a:ln>
        </p:spPr>
      </p:pic>
    </p:spTree>
    <p:extLst>
      <p:ext uri="{BB962C8B-B14F-4D97-AF65-F5344CB8AC3E}">
        <p14:creationId xmlns:p14="http://schemas.microsoft.com/office/powerpoint/2010/main" val="41901710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vòng</a:t>
            </a:r>
            <a:r>
              <a:rPr lang="en-US" altLang="en-US" sz="2200" dirty="0" smtClean="0"/>
              <a:t> </a:t>
            </a:r>
            <a:r>
              <a:rPr lang="en-US" altLang="en-US" sz="2200" dirty="0" err="1" smtClean="0"/>
              <a:t>đời</a:t>
            </a:r>
            <a:r>
              <a:rPr lang="en-US" altLang="en-US" sz="2200" dirty="0" smtClean="0"/>
              <a:t> </a:t>
            </a:r>
            <a:r>
              <a:rPr lang="en-US" altLang="en-US" sz="2200" dirty="0" err="1" smtClean="0"/>
              <a:t>của</a:t>
            </a:r>
            <a:r>
              <a:rPr lang="en-US" altLang="en-US" sz="2200" dirty="0" smtClean="0"/>
              <a:t> bean b</a:t>
            </a:r>
            <a:r>
              <a:rPr lang="vi-VN" altLang="en-US" sz="2200" dirty="0" smtClean="0"/>
              <a:t>ằng</a:t>
            </a:r>
            <a:r>
              <a:rPr lang="en-US" altLang="en-US" sz="2200" dirty="0" smtClean="0"/>
              <a:t/>
            </a:r>
            <a:br>
              <a:rPr lang="en-US" altLang="en-US" sz="2200" dirty="0" smtClean="0"/>
            </a:br>
            <a:r>
              <a:rPr lang="vi-VN" altLang="en-US" sz="2200" dirty="0" smtClean="0"/>
              <a:t>phương pháp tiếp cận có lập trình</a:t>
            </a:r>
            <a:endParaRPr lang="en-US" altLang="en-US" sz="2200" dirty="0"/>
          </a:p>
        </p:txBody>
      </p:sp>
      <p:sp>
        <p:nvSpPr>
          <p:cNvPr id="4" name="Rectangle 3"/>
          <p:cNvSpPr/>
          <p:nvPr/>
        </p:nvSpPr>
        <p:spPr>
          <a:xfrm>
            <a:off x="189913" y="1260484"/>
            <a:ext cx="8813409" cy="3169907"/>
          </a:xfrm>
          <a:prstGeom prst="rect">
            <a:avLst/>
          </a:prstGeom>
        </p:spPr>
        <p:txBody>
          <a:bodyPr wrap="square">
            <a:spAutoFit/>
          </a:bodyPr>
          <a:lstStyle/>
          <a:p>
            <a:pPr algn="just">
              <a:lnSpc>
                <a:spcPct val="150000"/>
              </a:lnSpc>
              <a:spcBef>
                <a:spcPts val="800"/>
              </a:spcBef>
              <a:spcAft>
                <a:spcPts val="8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Để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thuận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lợi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bean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đã</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init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tùy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chỉnh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khởi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container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destroy()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tùy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chỉnh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đóng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container, bean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cần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khai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hai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giao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diện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cụ</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InitializingBean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DisposableBean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sẽ</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phải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ghi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đè</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afterPropertiesSet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destroy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p>
          <a:p>
            <a:pPr algn="just">
              <a:lnSpc>
                <a:spcPct val="150000"/>
              </a:lnSpc>
              <a:spcBef>
                <a:spcPts val="800"/>
              </a:spcBef>
              <a:spcAft>
                <a:spcPts val="800"/>
              </a:spcAft>
            </a:pP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afterPropertiesSet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vùng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container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khởi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bean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trong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đó</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destroy()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gọi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ngay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sau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container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chứa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đóng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721876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422" y="1259622"/>
            <a:ext cx="3597460" cy="369332"/>
          </a:xfrm>
          <a:prstGeom prst="rect">
            <a:avLst/>
          </a:prstGeom>
        </p:spPr>
        <p:txBody>
          <a:bodyPr wrap="none">
            <a:spAutoFit/>
          </a:bodyPr>
          <a:lstStyle/>
          <a:p>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Bước 2</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ấu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tệp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Beans</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.xml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6"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vòng</a:t>
            </a:r>
            <a:r>
              <a:rPr lang="en-US" altLang="en-US" sz="2200" dirty="0" smtClean="0"/>
              <a:t> </a:t>
            </a:r>
            <a:r>
              <a:rPr lang="en-US" altLang="en-US" sz="2200" dirty="0" err="1" smtClean="0"/>
              <a:t>đời</a:t>
            </a:r>
            <a:r>
              <a:rPr lang="en-US" altLang="en-US" sz="2200" dirty="0" smtClean="0"/>
              <a:t> </a:t>
            </a:r>
            <a:r>
              <a:rPr lang="en-US" altLang="en-US" sz="2200" dirty="0" err="1" smtClean="0"/>
              <a:t>của</a:t>
            </a:r>
            <a:r>
              <a:rPr lang="en-US" altLang="en-US" sz="2200" dirty="0" smtClean="0"/>
              <a:t> bean b</a:t>
            </a:r>
            <a:r>
              <a:rPr lang="vi-VN" altLang="en-US" sz="2200" dirty="0" smtClean="0"/>
              <a:t>ằng</a:t>
            </a:r>
            <a:r>
              <a:rPr lang="en-US" altLang="en-US" sz="2200" dirty="0" smtClean="0"/>
              <a:t/>
            </a:r>
            <a:br>
              <a:rPr lang="en-US" altLang="en-US" sz="2200" dirty="0" smtClean="0"/>
            </a:br>
            <a:r>
              <a:rPr lang="vi-VN" altLang="en-US" sz="2200" dirty="0" smtClean="0"/>
              <a:t>phương pháp tiếp cận có lập trình</a:t>
            </a:r>
            <a:endParaRPr lang="en-US" altLang="en-US" sz="2200" dirty="0"/>
          </a:p>
        </p:txBody>
      </p:sp>
      <p:pic>
        <p:nvPicPr>
          <p:cNvPr id="7" name="Picture 6"/>
          <p:cNvPicPr>
            <a:picLocks noChangeAspect="1"/>
          </p:cNvPicPr>
          <p:nvPr/>
        </p:nvPicPr>
        <p:blipFill rotWithShape="1">
          <a:blip r:embed="rId2"/>
          <a:srcRect b="18900"/>
          <a:stretch/>
        </p:blipFill>
        <p:spPr>
          <a:xfrm>
            <a:off x="689767" y="1677606"/>
            <a:ext cx="7817747" cy="2022198"/>
          </a:xfrm>
          <a:prstGeom prst="rect">
            <a:avLst/>
          </a:prstGeom>
          <a:ln>
            <a:solidFill>
              <a:srgbClr val="FF0000"/>
            </a:solidFill>
          </a:ln>
        </p:spPr>
      </p:pic>
    </p:spTree>
    <p:extLst>
      <p:ext uri="{BB962C8B-B14F-4D97-AF65-F5344CB8AC3E}">
        <p14:creationId xmlns:p14="http://schemas.microsoft.com/office/powerpoint/2010/main" val="8045182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422" y="1259622"/>
            <a:ext cx="2720617" cy="369332"/>
          </a:xfrm>
          <a:prstGeom prst="rect">
            <a:avLst/>
          </a:prstGeom>
        </p:spPr>
        <p:txBody>
          <a:bodyPr wrap="none">
            <a:spAutoFit/>
          </a:bodyPr>
          <a:lstStyle/>
          <a:p>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Bước 3</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Tạo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MainApp</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vòng</a:t>
            </a:r>
            <a:r>
              <a:rPr lang="en-US" altLang="en-US" sz="2200" dirty="0" smtClean="0"/>
              <a:t> </a:t>
            </a:r>
            <a:r>
              <a:rPr lang="en-US" altLang="en-US" sz="2200" dirty="0" err="1" smtClean="0"/>
              <a:t>đời</a:t>
            </a:r>
            <a:r>
              <a:rPr lang="en-US" altLang="en-US" sz="2200" dirty="0" smtClean="0"/>
              <a:t> </a:t>
            </a:r>
            <a:r>
              <a:rPr lang="en-US" altLang="en-US" sz="2200" dirty="0" err="1" smtClean="0"/>
              <a:t>của</a:t>
            </a:r>
            <a:r>
              <a:rPr lang="en-US" altLang="en-US" sz="2200" dirty="0" smtClean="0"/>
              <a:t> bean b</a:t>
            </a:r>
            <a:r>
              <a:rPr lang="vi-VN" altLang="en-US" sz="2200" dirty="0" smtClean="0"/>
              <a:t>ằng</a:t>
            </a:r>
            <a:r>
              <a:rPr lang="en-US" altLang="en-US" sz="2200" dirty="0" smtClean="0"/>
              <a:t/>
            </a:r>
            <a:br>
              <a:rPr lang="en-US" altLang="en-US" sz="2200" dirty="0" smtClean="0"/>
            </a:br>
            <a:r>
              <a:rPr lang="vi-VN" altLang="en-US" sz="2200" dirty="0" smtClean="0"/>
              <a:t>phương pháp tiếp cận có lập trình</a:t>
            </a:r>
            <a:endParaRPr lang="en-US" altLang="en-US" sz="2200" dirty="0"/>
          </a:p>
        </p:txBody>
      </p:sp>
      <p:pic>
        <p:nvPicPr>
          <p:cNvPr id="8" name="Picture 7"/>
          <p:cNvPicPr>
            <a:picLocks noChangeAspect="1"/>
          </p:cNvPicPr>
          <p:nvPr/>
        </p:nvPicPr>
        <p:blipFill>
          <a:blip r:embed="rId2"/>
          <a:stretch>
            <a:fillRect/>
          </a:stretch>
        </p:blipFill>
        <p:spPr>
          <a:xfrm>
            <a:off x="96399" y="1778662"/>
            <a:ext cx="8933858" cy="1840838"/>
          </a:xfrm>
          <a:prstGeom prst="rect">
            <a:avLst/>
          </a:prstGeom>
          <a:ln>
            <a:solidFill>
              <a:srgbClr val="FF0000"/>
            </a:solidFill>
          </a:ln>
        </p:spPr>
      </p:pic>
      <p:pic>
        <p:nvPicPr>
          <p:cNvPr id="9" name="Picture 8"/>
          <p:cNvPicPr>
            <a:picLocks noChangeAspect="1"/>
          </p:cNvPicPr>
          <p:nvPr/>
        </p:nvPicPr>
        <p:blipFill>
          <a:blip r:embed="rId3"/>
          <a:stretch>
            <a:fillRect/>
          </a:stretch>
        </p:blipFill>
        <p:spPr>
          <a:xfrm>
            <a:off x="1555127" y="4152901"/>
            <a:ext cx="6689423" cy="582956"/>
          </a:xfrm>
          <a:prstGeom prst="rect">
            <a:avLst/>
          </a:prstGeom>
          <a:solidFill>
            <a:srgbClr val="FF0000"/>
          </a:solidFill>
        </p:spPr>
      </p:pic>
    </p:spTree>
    <p:extLst>
      <p:ext uri="{BB962C8B-B14F-4D97-AF65-F5344CB8AC3E}">
        <p14:creationId xmlns:p14="http://schemas.microsoft.com/office/powerpoint/2010/main" val="29536767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vòng</a:t>
            </a:r>
            <a:r>
              <a:rPr lang="en-US" altLang="en-US" sz="2200" dirty="0" smtClean="0"/>
              <a:t> </a:t>
            </a:r>
            <a:r>
              <a:rPr lang="en-US" altLang="en-US" sz="2200" dirty="0" err="1" smtClean="0"/>
              <a:t>đời</a:t>
            </a:r>
            <a:r>
              <a:rPr lang="en-US" altLang="en-US" sz="2200" dirty="0" smtClean="0"/>
              <a:t> </a:t>
            </a:r>
            <a:r>
              <a:rPr lang="en-US" altLang="en-US" sz="2200" dirty="0" err="1" smtClean="0"/>
              <a:t>của</a:t>
            </a:r>
            <a:r>
              <a:rPr lang="en-US" altLang="en-US" sz="2200" dirty="0" smtClean="0"/>
              <a:t> bean </a:t>
            </a:r>
            <a:r>
              <a:rPr lang="en-US" altLang="en-US" sz="2200" dirty="0" err="1" smtClean="0"/>
              <a:t>bằng</a:t>
            </a:r>
            <a:r>
              <a:rPr lang="en-US" altLang="en-US" sz="2200" dirty="0" smtClean="0"/>
              <a:t> annotation</a:t>
            </a:r>
            <a:endParaRPr lang="en-US" altLang="en-US" sz="2200" dirty="0"/>
          </a:p>
        </p:txBody>
      </p:sp>
      <p:sp>
        <p:nvSpPr>
          <p:cNvPr id="5" name="Rectangle 4"/>
          <p:cNvSpPr/>
          <p:nvPr/>
        </p:nvSpPr>
        <p:spPr>
          <a:xfrm>
            <a:off x="83821" y="1326809"/>
            <a:ext cx="8785274" cy="1532727"/>
          </a:xfrm>
          <a:prstGeom prst="rect">
            <a:avLst/>
          </a:prstGeom>
        </p:spPr>
        <p:txBody>
          <a:bodyPr wrap="square">
            <a:spAutoFit/>
          </a:bodyPr>
          <a:lstStyle/>
          <a:p>
            <a:pPr algn="just">
              <a:lnSpc>
                <a:spcPct val="130000"/>
              </a:lnSpc>
              <a:spcBef>
                <a:spcPts val="800"/>
              </a:spcBef>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Để cung cấp cơ sở cho bean đã tạo nhằm gọi phương thức </a:t>
            </a:r>
            <a:r>
              <a:rPr lang="vi-VN"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init()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tùy chỉnh khi khởi động spring container và gọi phương thức </a:t>
            </a:r>
            <a:r>
              <a:rPr lang="vi-VN"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destroy()</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tùy chỉnh khi đóng container, cần sử dụng Annotation </a:t>
            </a:r>
            <a:r>
              <a:rPr lang="vi-VN"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@PostConstruct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cho phương thức </a:t>
            </a:r>
            <a:r>
              <a:rPr lang="vi-VN"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init()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và Annotation </a:t>
            </a:r>
            <a:r>
              <a:rPr lang="vi-VN"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@PreDestroy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cho phương thức </a:t>
            </a:r>
            <a:r>
              <a:rPr lang="vi-VN" sz="18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PreDestroy</a:t>
            </a:r>
            <a:r>
              <a:rPr lang="en-US" sz="18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t>
            </a:r>
            <a:r>
              <a:rPr lang="vi-VN"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9659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Tạo</a:t>
            </a:r>
            <a:r>
              <a:rPr lang="en-US" altLang="en-US" sz="2200" dirty="0" smtClean="0"/>
              <a:t> </a:t>
            </a:r>
            <a:r>
              <a:rPr lang="en-US" altLang="en-US" sz="2200" dirty="0" err="1" smtClean="0"/>
              <a:t>vòng</a:t>
            </a:r>
            <a:r>
              <a:rPr lang="en-US" altLang="en-US" sz="2200" dirty="0" smtClean="0"/>
              <a:t> </a:t>
            </a:r>
            <a:r>
              <a:rPr lang="en-US" altLang="en-US" sz="2200" dirty="0" err="1" smtClean="0"/>
              <a:t>đời</a:t>
            </a:r>
            <a:r>
              <a:rPr lang="en-US" altLang="en-US" sz="2200" dirty="0" smtClean="0"/>
              <a:t> </a:t>
            </a:r>
            <a:r>
              <a:rPr lang="en-US" altLang="en-US" sz="2200" dirty="0" err="1" smtClean="0"/>
              <a:t>của</a:t>
            </a:r>
            <a:r>
              <a:rPr lang="en-US" altLang="en-US" sz="2200" dirty="0" smtClean="0"/>
              <a:t> bean </a:t>
            </a:r>
            <a:r>
              <a:rPr lang="en-US" altLang="en-US" sz="2200" dirty="0" err="1" smtClean="0"/>
              <a:t>bằng</a:t>
            </a:r>
            <a:r>
              <a:rPr lang="en-US" altLang="en-US" sz="2200" dirty="0" smtClean="0"/>
              <a:t> annotation</a:t>
            </a:r>
            <a:endParaRPr lang="en-US" altLang="en-US" sz="2200" dirty="0"/>
          </a:p>
        </p:txBody>
      </p:sp>
      <p:sp>
        <p:nvSpPr>
          <p:cNvPr id="2" name="Rectangle 1"/>
          <p:cNvSpPr/>
          <p:nvPr/>
        </p:nvSpPr>
        <p:spPr>
          <a:xfrm>
            <a:off x="108563" y="1315307"/>
            <a:ext cx="3073277" cy="369332"/>
          </a:xfrm>
          <a:prstGeom prst="rect">
            <a:avLst/>
          </a:prstGeom>
        </p:spPr>
        <p:txBody>
          <a:bodyPr wrap="none">
            <a:spAutoFit/>
          </a:bodyPr>
          <a:lstStyle/>
          <a:p>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Bước 1</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Tạo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HelloWorldB</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99060" y="1792096"/>
            <a:ext cx="8957692" cy="2490344"/>
          </a:xfrm>
          <a:prstGeom prst="rect">
            <a:avLst/>
          </a:prstGeom>
          <a:ln>
            <a:solidFill>
              <a:srgbClr val="FF0000"/>
            </a:solidFill>
          </a:ln>
        </p:spPr>
      </p:pic>
    </p:spTree>
    <p:extLst>
      <p:ext uri="{BB962C8B-B14F-4D97-AF65-F5344CB8AC3E}">
        <p14:creationId xmlns:p14="http://schemas.microsoft.com/office/powerpoint/2010/main" val="2944144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122130" cy="4090800"/>
          </a:xfrm>
          <a:prstGeom prst="rect">
            <a:avLst/>
          </a:prstGeom>
        </p:spPr>
        <p:txBody>
          <a:bodyPr spcFirstLastPara="1" wrap="square" lIns="91425" tIns="91425" rIns="91425" bIns="91425" anchor="ctr" anchorCtr="0">
            <a:normAutofit/>
          </a:bodyPr>
          <a:lstStyle/>
          <a:p>
            <a:pPr lvl="0">
              <a:lnSpc>
                <a:spcPct val="115000"/>
              </a:lnSpc>
            </a:pPr>
            <a:r>
              <a:rPr lang="en-US" dirty="0" err="1" smtClean="0"/>
              <a:t>Giới</a:t>
            </a:r>
            <a:r>
              <a:rPr lang="en-US" dirty="0" smtClean="0"/>
              <a:t> </a:t>
            </a:r>
            <a:r>
              <a:rPr lang="en-US" dirty="0" err="1"/>
              <a:t>thiệu</a:t>
            </a:r>
            <a:r>
              <a:rPr lang="en-US" dirty="0"/>
              <a:t> </a:t>
            </a:r>
            <a:r>
              <a:rPr lang="en-US" dirty="0" err="1"/>
              <a:t>về</a:t>
            </a:r>
            <a:r>
              <a:rPr lang="en-US" dirty="0"/>
              <a:t> Spring Boot</a:t>
            </a:r>
            <a:endParaRPr lang="vi-VN" dirty="0"/>
          </a:p>
        </p:txBody>
      </p:sp>
    </p:spTree>
    <p:extLst>
      <p:ext uri="{BB962C8B-B14F-4D97-AF65-F5344CB8AC3E}">
        <p14:creationId xmlns:p14="http://schemas.microsoft.com/office/powerpoint/2010/main" val="7763061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smtClean="0"/>
              <a:t>TẠO </a:t>
            </a:r>
            <a:r>
              <a:rPr lang="en-US" altLang="en-US" sz="2200" dirty="0" err="1" smtClean="0"/>
              <a:t>VÒNG</a:t>
            </a:r>
            <a:r>
              <a:rPr lang="en-US" altLang="en-US" sz="2200" dirty="0" smtClean="0"/>
              <a:t> </a:t>
            </a:r>
            <a:r>
              <a:rPr lang="en-US" altLang="en-US" sz="2200" dirty="0" err="1" smtClean="0"/>
              <a:t>ĐỜI</a:t>
            </a:r>
            <a:r>
              <a:rPr lang="en-US" altLang="en-US" sz="2200" dirty="0" smtClean="0"/>
              <a:t> </a:t>
            </a:r>
            <a:r>
              <a:rPr lang="en-US" altLang="en-US" sz="2200" dirty="0" err="1" smtClean="0"/>
              <a:t>CỦA</a:t>
            </a:r>
            <a:r>
              <a:rPr lang="en-US" altLang="en-US" sz="2200" dirty="0" smtClean="0"/>
              <a:t> BEAN </a:t>
            </a:r>
            <a:r>
              <a:rPr lang="en-US" altLang="en-US" sz="2200" dirty="0" err="1" smtClean="0"/>
              <a:t>BẰNG</a:t>
            </a:r>
            <a:r>
              <a:rPr lang="en-US" altLang="en-US" sz="2200" dirty="0" smtClean="0"/>
              <a:t> ANNOTATION</a:t>
            </a:r>
            <a:endParaRPr lang="en-US" altLang="en-US" sz="2200" dirty="0"/>
          </a:p>
        </p:txBody>
      </p:sp>
      <p:sp>
        <p:nvSpPr>
          <p:cNvPr id="2" name="Rectangle 1"/>
          <p:cNvSpPr/>
          <p:nvPr/>
        </p:nvSpPr>
        <p:spPr>
          <a:xfrm>
            <a:off x="148422" y="1259622"/>
            <a:ext cx="3591048" cy="369332"/>
          </a:xfrm>
          <a:prstGeom prst="rect">
            <a:avLst/>
          </a:prstGeom>
        </p:spPr>
        <p:txBody>
          <a:bodyPr wrap="none">
            <a:spAutoFit/>
          </a:bodyPr>
          <a:lstStyle/>
          <a:p>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Bước 2</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ấu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tệp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Beans</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B</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.xml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06679" y="1732046"/>
            <a:ext cx="8887247" cy="2131293"/>
          </a:xfrm>
          <a:prstGeom prst="rect">
            <a:avLst/>
          </a:prstGeom>
          <a:ln>
            <a:solidFill>
              <a:srgbClr val="FF0000"/>
            </a:solidFill>
          </a:ln>
        </p:spPr>
      </p:pic>
    </p:spTree>
    <p:extLst>
      <p:ext uri="{BB962C8B-B14F-4D97-AF65-F5344CB8AC3E}">
        <p14:creationId xmlns:p14="http://schemas.microsoft.com/office/powerpoint/2010/main" val="26747145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422" y="1259622"/>
            <a:ext cx="2866490" cy="369332"/>
          </a:xfrm>
          <a:prstGeom prst="rect">
            <a:avLst/>
          </a:prstGeom>
        </p:spPr>
        <p:txBody>
          <a:bodyPr wrap="none">
            <a:spAutoFit/>
          </a:bodyPr>
          <a:lstStyle/>
          <a:p>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Bước 3</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Tạo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MainAppB</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a:t>Tạo </a:t>
            </a:r>
            <a:r>
              <a:rPr lang="en-US" altLang="en-US" sz="2200" dirty="0" err="1"/>
              <a:t>vòng</a:t>
            </a:r>
            <a:r>
              <a:rPr lang="en-US" altLang="en-US" sz="2200" dirty="0"/>
              <a:t> </a:t>
            </a:r>
            <a:r>
              <a:rPr lang="en-US" altLang="en-US" sz="2200" dirty="0" err="1"/>
              <a:t>đời</a:t>
            </a:r>
            <a:r>
              <a:rPr lang="en-US" altLang="en-US" sz="2200" dirty="0"/>
              <a:t> </a:t>
            </a:r>
            <a:r>
              <a:rPr lang="en-US" altLang="en-US" sz="2200" dirty="0" err="1"/>
              <a:t>của</a:t>
            </a:r>
            <a:r>
              <a:rPr lang="en-US" altLang="en-US" sz="2200" dirty="0"/>
              <a:t> </a:t>
            </a:r>
            <a:r>
              <a:rPr lang="en-US" altLang="en-US" sz="2200" dirty="0" smtClean="0"/>
              <a:t>bean b</a:t>
            </a:r>
            <a:r>
              <a:rPr lang="vi-VN" altLang="en-US" sz="2200" dirty="0" smtClean="0"/>
              <a:t>ằng</a:t>
            </a:r>
            <a:r>
              <a:rPr lang="en-US" altLang="en-US" sz="2200" dirty="0" smtClean="0"/>
              <a:t> </a:t>
            </a:r>
            <a:r>
              <a:rPr lang="vi-VN" altLang="en-US" sz="2200" dirty="0" smtClean="0"/>
              <a:t>Annotation</a:t>
            </a:r>
            <a:endParaRPr lang="en-US" altLang="en-US" sz="2200" dirty="0"/>
          </a:p>
        </p:txBody>
      </p:sp>
      <p:pic>
        <p:nvPicPr>
          <p:cNvPr id="3" name="Picture 2"/>
          <p:cNvPicPr>
            <a:picLocks noChangeAspect="1"/>
          </p:cNvPicPr>
          <p:nvPr/>
        </p:nvPicPr>
        <p:blipFill>
          <a:blip r:embed="rId2"/>
          <a:stretch>
            <a:fillRect/>
          </a:stretch>
        </p:blipFill>
        <p:spPr>
          <a:xfrm>
            <a:off x="165967" y="1702942"/>
            <a:ext cx="8795154" cy="1556377"/>
          </a:xfrm>
          <a:prstGeom prst="rect">
            <a:avLst/>
          </a:prstGeom>
          <a:ln>
            <a:solidFill>
              <a:srgbClr val="FF0000"/>
            </a:solidFill>
          </a:ln>
        </p:spPr>
      </p:pic>
      <p:pic>
        <p:nvPicPr>
          <p:cNvPr id="4" name="Picture 3"/>
          <p:cNvPicPr>
            <a:picLocks noChangeAspect="1"/>
          </p:cNvPicPr>
          <p:nvPr/>
        </p:nvPicPr>
        <p:blipFill>
          <a:blip r:embed="rId3"/>
          <a:stretch>
            <a:fillRect/>
          </a:stretch>
        </p:blipFill>
        <p:spPr>
          <a:xfrm>
            <a:off x="1466347" y="3736995"/>
            <a:ext cx="6245093" cy="487381"/>
          </a:xfrm>
          <a:prstGeom prst="rect">
            <a:avLst/>
          </a:prstGeom>
          <a:ln>
            <a:solidFill>
              <a:srgbClr val="FF0000"/>
            </a:solidFill>
          </a:ln>
        </p:spPr>
      </p:pic>
    </p:spTree>
    <p:extLst>
      <p:ext uri="{BB962C8B-B14F-4D97-AF65-F5344CB8AC3E}">
        <p14:creationId xmlns:p14="http://schemas.microsoft.com/office/powerpoint/2010/main" val="12597181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122130" cy="4090800"/>
          </a:xfrm>
          <a:prstGeom prst="rect">
            <a:avLst/>
          </a:prstGeom>
        </p:spPr>
        <p:txBody>
          <a:bodyPr spcFirstLastPara="1" wrap="square" lIns="91425" tIns="91425" rIns="91425" bIns="91425" anchor="ctr" anchorCtr="0">
            <a:normAutofit/>
          </a:bodyPr>
          <a:lstStyle/>
          <a:p>
            <a:pPr lvl="0">
              <a:lnSpc>
                <a:spcPct val="115000"/>
              </a:lnSpc>
            </a:pPr>
            <a:r>
              <a:rPr lang="vi-VN" dirty="0" smtClean="0"/>
              <a:t>Tiêm </a:t>
            </a:r>
            <a:r>
              <a:rPr lang="vi-VN" dirty="0"/>
              <a:t>phụ thuộc</a:t>
            </a:r>
          </a:p>
        </p:txBody>
      </p:sp>
    </p:spTree>
    <p:extLst>
      <p:ext uri="{BB962C8B-B14F-4D97-AF65-F5344CB8AC3E}">
        <p14:creationId xmlns:p14="http://schemas.microsoft.com/office/powerpoint/2010/main" val="41537329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Định</a:t>
            </a:r>
            <a:r>
              <a:rPr lang="en-US" altLang="en-US" sz="2200" dirty="0" smtClean="0"/>
              <a:t> </a:t>
            </a:r>
            <a:r>
              <a:rPr lang="en-US" altLang="en-US" sz="2200" dirty="0" err="1" smtClean="0"/>
              <a:t>nghĩa</a:t>
            </a:r>
            <a:endParaRPr lang="en-US" altLang="en-US" sz="2200" dirty="0"/>
          </a:p>
        </p:txBody>
      </p:sp>
      <p:sp>
        <p:nvSpPr>
          <p:cNvPr id="2" name="Rectangle 1"/>
          <p:cNvSpPr/>
          <p:nvPr/>
        </p:nvSpPr>
        <p:spPr>
          <a:xfrm>
            <a:off x="114300" y="1194365"/>
            <a:ext cx="8793480" cy="3272563"/>
          </a:xfrm>
          <a:prstGeom prst="rect">
            <a:avLst/>
          </a:prstGeom>
        </p:spPr>
        <p:txBody>
          <a:bodyPr wrap="square">
            <a:spAutoFit/>
          </a:bodyPr>
          <a:lstStyle/>
          <a:p>
            <a:pPr algn="just">
              <a:lnSpc>
                <a:spcPct val="107000"/>
              </a:lnSpc>
              <a:spcAft>
                <a:spcPts val="8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Khi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viết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phải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nhất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tăng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khả</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năng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lại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kiểm</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chúng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Tiêm</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phụ</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thuộc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(Dependency Injection-DI)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giúp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gắn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kết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này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lại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nhau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đồng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thời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giữ</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chúng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DI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mẫu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thiết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kế</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loại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bỏ</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phần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phụ</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thuộc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khỏi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mã</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trình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dễ</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dàng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quản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lý</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kiểm</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p>
          <a:p>
            <a:pPr algn="just">
              <a:lnSpc>
                <a:spcPct val="107000"/>
              </a:lnSpc>
              <a:spcAft>
                <a:spcPts val="800"/>
              </a:spcAft>
            </a:pP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hai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thực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hiện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DI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trong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framework</a:t>
            </a:r>
          </a:p>
          <a:p>
            <a:pPr algn="just">
              <a:lnSpc>
                <a:spcPct val="107000"/>
              </a:lnSpc>
              <a:spcAft>
                <a:spcPts val="8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hàm</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Setter</a:t>
            </a:r>
          </a:p>
        </p:txBody>
      </p:sp>
      <p:pic>
        <p:nvPicPr>
          <p:cNvPr id="1026" name="Picture 2" descr="Spring Dependency Injection - Types of Spring DI &amp;amp; Example"/>
          <p:cNvPicPr>
            <a:picLocks noChangeAspect="1" noChangeArrowheads="1"/>
          </p:cNvPicPr>
          <p:nvPr/>
        </p:nvPicPr>
        <p:blipFill rotWithShape="1">
          <a:blip r:embed="rId2">
            <a:extLst>
              <a:ext uri="{28A0092B-C50C-407E-A947-70E740481C1C}">
                <a14:useLocalDpi xmlns:a14="http://schemas.microsoft.com/office/drawing/2010/main" val="0"/>
              </a:ext>
            </a:extLst>
          </a:blip>
          <a:srcRect l="6219" t="24121" r="1160" b="25421"/>
          <a:stretch/>
        </p:blipFill>
        <p:spPr bwMode="auto">
          <a:xfrm>
            <a:off x="4267200" y="3738498"/>
            <a:ext cx="4876800" cy="138976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0103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vi-VN" altLang="en-US" sz="2200" dirty="0" smtClean="0"/>
              <a:t>Phương pháp sử dụng hàm tạo</a:t>
            </a:r>
            <a:endParaRPr lang="en-US" altLang="en-US" sz="2200" dirty="0"/>
          </a:p>
        </p:txBody>
      </p:sp>
      <p:sp>
        <p:nvSpPr>
          <p:cNvPr id="2" name="Rectangle 1"/>
          <p:cNvSpPr/>
          <p:nvPr/>
        </p:nvSpPr>
        <p:spPr>
          <a:xfrm>
            <a:off x="190500" y="1468684"/>
            <a:ext cx="5478780" cy="1676741"/>
          </a:xfrm>
          <a:prstGeom prst="rect">
            <a:avLst/>
          </a:prstGeom>
        </p:spPr>
        <p:txBody>
          <a:bodyPr wrap="square">
            <a:spAutoFit/>
          </a:bodyPr>
          <a:lstStyle/>
          <a:p>
            <a:pPr algn="just">
              <a:lnSpc>
                <a:spcPct val="107000"/>
              </a:lnSpc>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DI dựa trên hàm tạo được thực hiện khi container gọi một hàm tạo của lớp với một số tham số</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M</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ỗi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tham số biểu diễn cho một phụ thuộc vào một lớp khác, tức là các container tiêm các phụ thuộc vào một lớp thông qua phương thức khởi tạo của lớp.</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5683351" y="1378033"/>
            <a:ext cx="3096057" cy="3362794"/>
          </a:xfrm>
          <a:prstGeom prst="rect">
            <a:avLst/>
          </a:prstGeom>
        </p:spPr>
      </p:pic>
      <p:pic>
        <p:nvPicPr>
          <p:cNvPr id="9" name="Picture 2" descr="Spring Dependency Injection - Types of Spring DI &amp;amp; Example"/>
          <p:cNvPicPr>
            <a:picLocks noChangeAspect="1" noChangeArrowheads="1"/>
          </p:cNvPicPr>
          <p:nvPr/>
        </p:nvPicPr>
        <p:blipFill rotWithShape="1">
          <a:blip r:embed="rId3">
            <a:extLst>
              <a:ext uri="{28A0092B-C50C-407E-A947-70E740481C1C}">
                <a14:useLocalDpi xmlns:a14="http://schemas.microsoft.com/office/drawing/2010/main" val="0"/>
              </a:ext>
            </a:extLst>
          </a:blip>
          <a:srcRect l="6219" t="24121" r="70047" b="25421"/>
          <a:stretch/>
        </p:blipFill>
        <p:spPr bwMode="auto">
          <a:xfrm>
            <a:off x="2171700" y="3418458"/>
            <a:ext cx="1463040" cy="16270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094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vi-VN" altLang="en-US" sz="2200" dirty="0" smtClean="0"/>
              <a:t>Phương pháp sử dụng hàm tạo</a:t>
            </a:r>
            <a:endParaRPr lang="en-US" altLang="en-US" sz="2200" dirty="0"/>
          </a:p>
        </p:txBody>
      </p:sp>
      <p:sp>
        <p:nvSpPr>
          <p:cNvPr id="2" name="Rectangle 1"/>
          <p:cNvSpPr/>
          <p:nvPr/>
        </p:nvSpPr>
        <p:spPr>
          <a:xfrm>
            <a:off x="108563" y="1315307"/>
            <a:ext cx="2642070" cy="369332"/>
          </a:xfrm>
          <a:prstGeom prst="rect">
            <a:avLst/>
          </a:prstGeom>
        </p:spPr>
        <p:txBody>
          <a:bodyPr wrap="none">
            <a:spAutoFit/>
          </a:bodyPr>
          <a:lstStyle/>
          <a:p>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Bước 1</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Tạo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Address</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275853" y="1706594"/>
            <a:ext cx="6184127" cy="3116866"/>
          </a:xfrm>
          <a:prstGeom prst="rect">
            <a:avLst/>
          </a:prstGeom>
          <a:ln>
            <a:solidFill>
              <a:srgbClr val="FF0000"/>
            </a:solidFill>
          </a:ln>
        </p:spPr>
      </p:pic>
    </p:spTree>
    <p:extLst>
      <p:ext uri="{BB962C8B-B14F-4D97-AF65-F5344CB8AC3E}">
        <p14:creationId xmlns:p14="http://schemas.microsoft.com/office/powerpoint/2010/main" val="32445742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vi-VN" altLang="en-US" sz="2200" dirty="0" smtClean="0"/>
              <a:t>Phương pháp sử dụng hàm tạo</a:t>
            </a:r>
            <a:endParaRPr lang="en-US" altLang="en-US" sz="2200" dirty="0"/>
          </a:p>
        </p:txBody>
      </p:sp>
      <p:sp>
        <p:nvSpPr>
          <p:cNvPr id="2" name="Rectangle 1"/>
          <p:cNvSpPr/>
          <p:nvPr/>
        </p:nvSpPr>
        <p:spPr>
          <a:xfrm>
            <a:off x="108563" y="1315307"/>
            <a:ext cx="2832827" cy="369332"/>
          </a:xfrm>
          <a:prstGeom prst="rect">
            <a:avLst/>
          </a:prstGeom>
        </p:spPr>
        <p:txBody>
          <a:bodyPr wrap="none">
            <a:spAutoFit/>
          </a:bodyPr>
          <a:lstStyle/>
          <a:p>
            <a:r>
              <a:rPr lang="en-US" sz="18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2</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Tạo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Employee</a:t>
            </a:r>
          </a:p>
        </p:txBody>
      </p:sp>
      <p:pic>
        <p:nvPicPr>
          <p:cNvPr id="5" name="Picture 4"/>
          <p:cNvPicPr>
            <a:picLocks noChangeAspect="1"/>
          </p:cNvPicPr>
          <p:nvPr/>
        </p:nvPicPr>
        <p:blipFill>
          <a:blip r:embed="rId2"/>
          <a:stretch>
            <a:fillRect/>
          </a:stretch>
        </p:blipFill>
        <p:spPr>
          <a:xfrm>
            <a:off x="1733090" y="1675100"/>
            <a:ext cx="4690570" cy="3334913"/>
          </a:xfrm>
          <a:prstGeom prst="rect">
            <a:avLst/>
          </a:prstGeom>
          <a:ln>
            <a:solidFill>
              <a:srgbClr val="FF0000"/>
            </a:solidFill>
          </a:ln>
        </p:spPr>
      </p:pic>
    </p:spTree>
    <p:extLst>
      <p:ext uri="{BB962C8B-B14F-4D97-AF65-F5344CB8AC3E}">
        <p14:creationId xmlns:p14="http://schemas.microsoft.com/office/powerpoint/2010/main" val="30165817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vi-VN" altLang="en-US" sz="2200" dirty="0" smtClean="0"/>
              <a:t>Phương pháp sử dụng hàm tạo</a:t>
            </a:r>
            <a:endParaRPr lang="en-US" altLang="en-US" sz="2200" dirty="0"/>
          </a:p>
        </p:txBody>
      </p:sp>
      <p:sp>
        <p:nvSpPr>
          <p:cNvPr id="2" name="Rectangle 1"/>
          <p:cNvSpPr/>
          <p:nvPr/>
        </p:nvSpPr>
        <p:spPr>
          <a:xfrm>
            <a:off x="148422" y="1259622"/>
            <a:ext cx="4695516" cy="369332"/>
          </a:xfrm>
          <a:prstGeom prst="rect">
            <a:avLst/>
          </a:prstGeom>
        </p:spPr>
        <p:txBody>
          <a:bodyPr wrap="none">
            <a:spAutoFit/>
          </a:bodyPr>
          <a:lstStyle/>
          <a:p>
            <a:r>
              <a:rPr lang="en-US" sz="18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3</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ấu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tệp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applicationContext.xml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713957" y="1580850"/>
            <a:ext cx="5507951" cy="3455970"/>
          </a:xfrm>
          <a:prstGeom prst="rect">
            <a:avLst/>
          </a:prstGeom>
          <a:ln>
            <a:solidFill>
              <a:srgbClr val="FF0000"/>
            </a:solidFill>
          </a:ln>
        </p:spPr>
      </p:pic>
      <p:sp>
        <p:nvSpPr>
          <p:cNvPr id="7" name="Rectangle 6"/>
          <p:cNvSpPr/>
          <p:nvPr/>
        </p:nvSpPr>
        <p:spPr>
          <a:xfrm>
            <a:off x="2994660" y="3131820"/>
            <a:ext cx="1417320" cy="373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panose="020B0604020202020204" charset="0"/>
            </a:endParaRPr>
          </a:p>
        </p:txBody>
      </p:sp>
      <p:sp>
        <p:nvSpPr>
          <p:cNvPr id="8" name="Rectangle 7"/>
          <p:cNvSpPr/>
          <p:nvPr/>
        </p:nvSpPr>
        <p:spPr>
          <a:xfrm>
            <a:off x="3169920" y="3893820"/>
            <a:ext cx="1066800" cy="350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panose="020B0604020202020204" charset="0"/>
            </a:endParaRPr>
          </a:p>
        </p:txBody>
      </p:sp>
    </p:spTree>
    <p:extLst>
      <p:ext uri="{BB962C8B-B14F-4D97-AF65-F5344CB8AC3E}">
        <p14:creationId xmlns:p14="http://schemas.microsoft.com/office/powerpoint/2010/main" val="7581360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422" y="1259622"/>
            <a:ext cx="2286203" cy="369332"/>
          </a:xfrm>
          <a:prstGeom prst="rect">
            <a:avLst/>
          </a:prstGeom>
        </p:spPr>
        <p:txBody>
          <a:bodyPr wrap="none">
            <a:spAutoFit/>
          </a:bodyPr>
          <a:lstStyle/>
          <a:p>
            <a:r>
              <a:rPr lang="en-US" sz="18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Bước</a:t>
            </a:r>
            <a:r>
              <a:rPr lang="en-US" sz="18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4:</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Tạo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Test</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
        <p:nvSpPr>
          <p:cNvPr id="7" name="Rectangle 2"/>
          <p:cNvSpPr>
            <a:spLocks noGrp="1" noChangeArrowheads="1"/>
          </p:cNvSpPr>
          <p:nvPr>
            <p:ph type="title"/>
          </p:nvPr>
        </p:nvSpPr>
        <p:spPr>
          <a:xfrm>
            <a:off x="137160" y="190501"/>
            <a:ext cx="8100060" cy="784860"/>
          </a:xfrm>
          <a:extLst>
            <a:ext uri="{FAA26D3D-D897-4be2-8F04-BA451C77F1D7}">
              <ma14:placeholderFlag xmlns="" xmlns:ma14="http://schemas.microsoft.com/office/mac/drawingml/2011/main" val="1"/>
            </a:ext>
          </a:extLst>
        </p:spPr>
        <p:txBody>
          <a:bodyPr anchor="b">
            <a:noAutofit/>
          </a:bodyPr>
          <a:lstStyle/>
          <a:p>
            <a:r>
              <a:rPr lang="vi-VN" altLang="en-US" sz="2200" dirty="0" smtClean="0"/>
              <a:t>Phương pháp sử dụng hàm tạo</a:t>
            </a:r>
            <a:endParaRPr lang="en-US" altLang="en-US" sz="2200" dirty="0"/>
          </a:p>
        </p:txBody>
      </p:sp>
      <p:pic>
        <p:nvPicPr>
          <p:cNvPr id="6" name="Picture 5"/>
          <p:cNvPicPr>
            <a:picLocks noChangeAspect="1"/>
          </p:cNvPicPr>
          <p:nvPr/>
        </p:nvPicPr>
        <p:blipFill>
          <a:blip r:embed="rId2"/>
          <a:stretch>
            <a:fillRect/>
          </a:stretch>
        </p:blipFill>
        <p:spPr>
          <a:xfrm>
            <a:off x="1034843" y="1609522"/>
            <a:ext cx="6774051" cy="2627198"/>
          </a:xfrm>
          <a:prstGeom prst="rect">
            <a:avLst/>
          </a:prstGeom>
          <a:ln>
            <a:solidFill>
              <a:srgbClr val="FF0000"/>
            </a:solidFill>
          </a:ln>
        </p:spPr>
      </p:pic>
      <p:pic>
        <p:nvPicPr>
          <p:cNvPr id="8" name="Picture 7"/>
          <p:cNvPicPr>
            <a:picLocks noChangeAspect="1"/>
          </p:cNvPicPr>
          <p:nvPr/>
        </p:nvPicPr>
        <p:blipFill>
          <a:blip r:embed="rId3"/>
          <a:stretch>
            <a:fillRect/>
          </a:stretch>
        </p:blipFill>
        <p:spPr>
          <a:xfrm>
            <a:off x="3491712" y="4386223"/>
            <a:ext cx="2191056" cy="562053"/>
          </a:xfrm>
          <a:prstGeom prst="rect">
            <a:avLst/>
          </a:prstGeom>
        </p:spPr>
      </p:pic>
    </p:spTree>
    <p:extLst>
      <p:ext uri="{BB962C8B-B14F-4D97-AF65-F5344CB8AC3E}">
        <p14:creationId xmlns:p14="http://schemas.microsoft.com/office/powerpoint/2010/main" val="25113853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vi-VN" altLang="en-US" sz="2200" dirty="0" smtClean="0"/>
              <a:t>Phương pháp sử dụng phương thức setter</a:t>
            </a:r>
            <a:endParaRPr lang="en-US" altLang="en-US" sz="2200" dirty="0"/>
          </a:p>
        </p:txBody>
      </p:sp>
      <p:sp>
        <p:nvSpPr>
          <p:cNvPr id="6" name="Rectangle 5"/>
          <p:cNvSpPr/>
          <p:nvPr/>
        </p:nvSpPr>
        <p:spPr>
          <a:xfrm>
            <a:off x="182880" y="1388372"/>
            <a:ext cx="8724900" cy="1737912"/>
          </a:xfrm>
          <a:prstGeom prst="rect">
            <a:avLst/>
          </a:prstGeom>
        </p:spPr>
        <p:txBody>
          <a:bodyPr wrap="square">
            <a:spAutoFit/>
          </a:bodyPr>
          <a:lstStyle/>
          <a:p>
            <a:pPr algn="just">
              <a:lnSpc>
                <a:spcPct val="130000"/>
              </a:lnSpc>
              <a:spcBef>
                <a:spcPts val="800"/>
              </a:spcBef>
              <a:spcAft>
                <a:spcPts val="800"/>
              </a:spcAft>
            </a:pPr>
            <a:r>
              <a:rPr lang="en-US" sz="1800" dirty="0" err="1" smtClean="0">
                <a:latin typeface="Proxima Nova" panose="020B0604020202020204" charset="0"/>
                <a:ea typeface="Calibri" panose="020F0502020204030204" pitchFamily="34" charset="0"/>
                <a:cs typeface="Times New Roman" panose="02020603050405020304" pitchFamily="18" charset="0"/>
              </a:rPr>
              <a:t>Sau</a:t>
            </a:r>
            <a:r>
              <a:rPr lang="en-US" sz="1800" dirty="0" smtClean="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khi</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gọi</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một</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hàm</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tạo</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không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có</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tham</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số</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hoặc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phương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thức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tĩnh</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không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có</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tham</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số</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để</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khởi</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tạo</a:t>
            </a:r>
            <a:r>
              <a:rPr lang="en-US" sz="1800" dirty="0">
                <a:latin typeface="Proxima Nova" panose="020B0604020202020204" charset="0"/>
                <a:ea typeface="Calibri" panose="020F0502020204030204" pitchFamily="34" charset="0"/>
                <a:cs typeface="Times New Roman" panose="02020603050405020304" pitchFamily="18" charset="0"/>
              </a:rPr>
              <a:t> bean, DI </a:t>
            </a:r>
            <a:r>
              <a:rPr lang="en-US" sz="1800" dirty="0" err="1">
                <a:latin typeface="Proxima Nova" panose="020B0604020202020204" charset="0"/>
                <a:ea typeface="Calibri" panose="020F0502020204030204" pitchFamily="34" charset="0"/>
                <a:cs typeface="Times New Roman" panose="02020603050405020304" pitchFamily="18" charset="0"/>
              </a:rPr>
              <a:t>dựa</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trên</a:t>
            </a:r>
            <a:r>
              <a:rPr lang="en-US" sz="1800" dirty="0">
                <a:latin typeface="Proxima Nova" panose="020B0604020202020204" charset="0"/>
                <a:ea typeface="Calibri" panose="020F0502020204030204" pitchFamily="34" charset="0"/>
                <a:cs typeface="Times New Roman" panose="02020603050405020304" pitchFamily="18" charset="0"/>
              </a:rPr>
              <a:t> Setter </a:t>
            </a:r>
            <a:r>
              <a:rPr lang="en-US" sz="1800" dirty="0" err="1">
                <a:latin typeface="Proxima Nova" panose="020B0604020202020204" charset="0"/>
                <a:ea typeface="Calibri" panose="020F0502020204030204" pitchFamily="34" charset="0"/>
                <a:cs typeface="Times New Roman" panose="02020603050405020304" pitchFamily="18" charset="0"/>
              </a:rPr>
              <a:t>được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thực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hiện</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bằng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các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phương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thức</a:t>
            </a:r>
            <a:r>
              <a:rPr lang="en-US" sz="1800" dirty="0">
                <a:latin typeface="Proxima Nova" panose="020B0604020202020204" charset="0"/>
                <a:ea typeface="Calibri" panose="020F0502020204030204" pitchFamily="34" charset="0"/>
                <a:cs typeface="Times New Roman" panose="02020603050405020304" pitchFamily="18" charset="0"/>
              </a:rPr>
              <a:t> setter </a:t>
            </a:r>
            <a:r>
              <a:rPr lang="en-US" sz="1800" dirty="0" err="1">
                <a:latin typeface="Proxima Nova" panose="020B0604020202020204" charset="0"/>
                <a:ea typeface="Calibri" panose="020F0502020204030204" pitchFamily="34" charset="0"/>
                <a:cs typeface="Times New Roman" panose="02020603050405020304" pitchFamily="18" charset="0"/>
              </a:rPr>
              <a:t>gọi</a:t>
            </a:r>
            <a:r>
              <a:rPr lang="en-US" sz="1800" dirty="0">
                <a:latin typeface="Proxima Nova" panose="020B0604020202020204" charset="0"/>
                <a:ea typeface="Calibri" panose="020F0502020204030204" pitchFamily="34" charset="0"/>
                <a:cs typeface="Times New Roman" panose="02020603050405020304" pitchFamily="18" charset="0"/>
              </a:rPr>
              <a:t> container </a:t>
            </a:r>
            <a:r>
              <a:rPr lang="en-US" sz="1800" dirty="0" err="1">
                <a:latin typeface="Proxima Nova" panose="020B0604020202020204" charset="0"/>
                <a:ea typeface="Calibri" panose="020F0502020204030204" pitchFamily="34" charset="0"/>
                <a:cs typeface="Times New Roman" panose="02020603050405020304" pitchFamily="18" charset="0"/>
              </a:rPr>
              <a:t>trên</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các</a:t>
            </a:r>
            <a:r>
              <a:rPr lang="en-US" sz="1800" dirty="0">
                <a:latin typeface="Proxima Nova" panose="020B0604020202020204" charset="0"/>
                <a:ea typeface="Calibri" panose="020F0502020204030204" pitchFamily="34" charset="0"/>
                <a:cs typeface="Times New Roman" panose="02020603050405020304" pitchFamily="18" charset="0"/>
              </a:rPr>
              <a:t> bean</a:t>
            </a:r>
          </a:p>
          <a:p>
            <a:pPr algn="just">
              <a:lnSpc>
                <a:spcPct val="130000"/>
              </a:lnSpc>
              <a:spcBef>
                <a:spcPts val="800"/>
              </a:spcBef>
              <a:spcAft>
                <a:spcPts val="800"/>
              </a:spcAft>
            </a:pPr>
            <a:r>
              <a:rPr lang="en-US" sz="1800" dirty="0" err="1" smtClean="0">
                <a:latin typeface="Proxima Nova" panose="020B0604020202020204" charset="0"/>
                <a:ea typeface="Calibri" panose="020F0502020204030204" pitchFamily="34" charset="0"/>
                <a:cs typeface="Times New Roman" panose="02020603050405020304" pitchFamily="18" charset="0"/>
              </a:rPr>
              <a:t>Các</a:t>
            </a:r>
            <a:r>
              <a:rPr lang="en-US" sz="1800" dirty="0" smtClean="0">
                <a:latin typeface="Proxima Nova" panose="020B0604020202020204" charset="0"/>
                <a:ea typeface="Calibri" panose="020F0502020204030204" pitchFamily="34" charset="0"/>
                <a:cs typeface="Times New Roman" panose="02020603050405020304" pitchFamily="18" charset="0"/>
              </a:rPr>
              <a:t> </a:t>
            </a:r>
            <a:r>
              <a:rPr lang="en-US" sz="1800" dirty="0">
                <a:latin typeface="Proxima Nova" panose="020B0604020202020204" charset="0"/>
                <a:ea typeface="Calibri" panose="020F0502020204030204" pitchFamily="34" charset="0"/>
                <a:cs typeface="Times New Roman" panose="02020603050405020304" pitchFamily="18" charset="0"/>
              </a:rPr>
              <a:t>dependency </a:t>
            </a:r>
            <a:r>
              <a:rPr lang="en-US" sz="1800" dirty="0" err="1">
                <a:latin typeface="Proxima Nova" panose="020B0604020202020204" charset="0"/>
                <a:ea typeface="Calibri" panose="020F0502020204030204" pitchFamily="34" charset="0"/>
                <a:cs typeface="Times New Roman" panose="02020603050405020304" pitchFamily="18" charset="0"/>
              </a:rPr>
              <a:t>được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truyền</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vào</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một</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lớp</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thông</a:t>
            </a:r>
            <a:r>
              <a:rPr lang="en-US" sz="1800" dirty="0">
                <a:latin typeface="Proxima Nova" panose="020B0604020202020204" charset="0"/>
                <a:ea typeface="Calibri" panose="020F0502020204030204" pitchFamily="34" charset="0"/>
                <a:cs typeface="Times New Roman" panose="02020603050405020304" pitchFamily="18" charset="0"/>
              </a:rPr>
              <a:t> qua </a:t>
            </a:r>
            <a:r>
              <a:rPr lang="en-US" sz="1800" dirty="0" err="1">
                <a:latin typeface="Proxima Nova" panose="020B0604020202020204" charset="0"/>
                <a:ea typeface="Calibri" panose="020F0502020204030204" pitchFamily="34" charset="0"/>
                <a:cs typeface="Times New Roman" panose="02020603050405020304" pitchFamily="18" charset="0"/>
              </a:rPr>
              <a:t>các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hàm</a:t>
            </a:r>
            <a:r>
              <a:rPr lang="en-US" sz="1800" dirty="0">
                <a:latin typeface="Proxima Nova" panose="020B0604020202020204" charset="0"/>
                <a:ea typeface="Calibri" panose="020F0502020204030204" pitchFamily="34" charset="0"/>
                <a:cs typeface="Times New Roman" panose="02020603050405020304" pitchFamily="18" charset="0"/>
              </a:rPr>
              <a:t> setter.</a:t>
            </a:r>
          </a:p>
        </p:txBody>
      </p:sp>
      <p:pic>
        <p:nvPicPr>
          <p:cNvPr id="7" name="Picture 2" descr="Spring Dependency Injection - Types of Spring DI &amp;amp; Example"/>
          <p:cNvPicPr>
            <a:picLocks noChangeAspect="1" noChangeArrowheads="1"/>
          </p:cNvPicPr>
          <p:nvPr/>
        </p:nvPicPr>
        <p:blipFill rotWithShape="1">
          <a:blip r:embed="rId2">
            <a:extLst>
              <a:ext uri="{28A0092B-C50C-407E-A947-70E740481C1C}">
                <a14:useLocalDpi xmlns:a14="http://schemas.microsoft.com/office/drawing/2010/main" val="0"/>
              </a:ext>
            </a:extLst>
          </a:blip>
          <a:srcRect l="30532" t="24121" r="43852" b="25421"/>
          <a:stretch/>
        </p:blipFill>
        <p:spPr bwMode="auto">
          <a:xfrm>
            <a:off x="3581400" y="3215640"/>
            <a:ext cx="1751366" cy="180463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119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97180" y="445025"/>
            <a:ext cx="845892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Khái niệm spring boot</a:t>
            </a:r>
            <a:endParaRPr lang="en-US" altLang="en-US" sz="2200" dirty="0"/>
          </a:p>
        </p:txBody>
      </p:sp>
      <p:sp>
        <p:nvSpPr>
          <p:cNvPr id="8" name="Rectangle 7"/>
          <p:cNvSpPr/>
          <p:nvPr/>
        </p:nvSpPr>
        <p:spPr>
          <a:xfrm>
            <a:off x="106680" y="1198029"/>
            <a:ext cx="8823960" cy="2995692"/>
          </a:xfrm>
          <a:prstGeom prst="rect">
            <a:avLst/>
          </a:prstGeom>
        </p:spPr>
        <p:txBody>
          <a:bodyPr wrap="square">
            <a:spAutoFit/>
          </a:bodyPr>
          <a:lstStyle/>
          <a:p>
            <a:pPr algn="just">
              <a:lnSpc>
                <a:spcPct val="150000"/>
              </a:lnSpc>
              <a:spcBef>
                <a:spcPts val="800"/>
              </a:spcBef>
              <a:spcAft>
                <a:spcPts val="8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Spring Boot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phần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mở</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rộng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framework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đã</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loại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bỏ</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soạn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sẵn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cần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thiết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thiết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800"/>
              </a:spcBef>
              <a:spcAft>
                <a:spcPts val="8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Spring Boot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framework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giúp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phát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xây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dựng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dựa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nhanh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chóng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dễ</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dàng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endPar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50000"/>
              </a:lnSpc>
              <a:spcBef>
                <a:spcPts val="800"/>
              </a:spcBef>
              <a:spcAft>
                <a:spcPts val="800"/>
              </a:spcAft>
            </a:pP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Mục</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tiêu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chính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Boot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nhanh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dựa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không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yêu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cầu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phát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triển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viết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viết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lại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cùng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soạn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sẵn</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12017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vi-VN" altLang="en-US" sz="2200" dirty="0" smtClean="0"/>
              <a:t>Phương pháp sử dụng phương thức setter</a:t>
            </a:r>
            <a:endParaRPr lang="en-US" altLang="en-US" sz="2200" dirty="0"/>
          </a:p>
        </p:txBody>
      </p:sp>
      <p:sp>
        <p:nvSpPr>
          <p:cNvPr id="2" name="Rectangle 1"/>
          <p:cNvSpPr/>
          <p:nvPr/>
        </p:nvSpPr>
        <p:spPr>
          <a:xfrm>
            <a:off x="108563" y="1315307"/>
            <a:ext cx="2783134" cy="369332"/>
          </a:xfrm>
          <a:prstGeom prst="rect">
            <a:avLst/>
          </a:prstGeom>
        </p:spPr>
        <p:txBody>
          <a:bodyPr wrap="none">
            <a:spAutoFit/>
          </a:bodyPr>
          <a:lstStyle/>
          <a:p>
            <a:r>
              <a:rPr lang="en-US" sz="1800" b="1" dirty="0">
                <a:latin typeface="Proxima Nova" panose="020B0604020202020204" charset="0"/>
                <a:ea typeface="Calibri" panose="020F0502020204030204" pitchFamily="34" charset="0"/>
                <a:cs typeface="Times New Roman" panose="02020603050405020304" pitchFamily="18" charset="0"/>
              </a:rPr>
              <a:t>Bước 1</a:t>
            </a:r>
            <a:r>
              <a:rPr lang="en-US" sz="1800" dirty="0">
                <a:latin typeface="Proxima Nova" panose="020B0604020202020204" charset="0"/>
                <a:ea typeface="Calibri" panose="020F0502020204030204" pitchFamily="34" charset="0"/>
                <a:cs typeface="Times New Roman" panose="02020603050405020304" pitchFamily="18" charset="0"/>
              </a:rPr>
              <a:t>: Tạo </a:t>
            </a:r>
            <a:r>
              <a:rPr lang="en-US" sz="1800" dirty="0" err="1">
                <a:latin typeface="Proxima Nova" panose="020B0604020202020204" charset="0"/>
                <a:ea typeface="Calibri" panose="020F0502020204030204" pitchFamily="34" charset="0"/>
                <a:cs typeface="Times New Roman" panose="02020603050405020304" pitchFamily="18" charset="0"/>
              </a:rPr>
              <a:t>lớp</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a:latin typeface="Proxima Nova" panose="020B0604020202020204" charset="0"/>
                <a:ea typeface="Calibri" panose="020F0502020204030204" pitchFamily="34" charset="0"/>
                <a:cs typeface="Times New Roman" panose="02020603050405020304" pitchFamily="18" charset="0"/>
              </a:rPr>
              <a:t>Customer</a:t>
            </a:r>
          </a:p>
        </p:txBody>
      </p:sp>
      <p:pic>
        <p:nvPicPr>
          <p:cNvPr id="3" name="Picture 2"/>
          <p:cNvPicPr>
            <a:picLocks noChangeAspect="1"/>
          </p:cNvPicPr>
          <p:nvPr/>
        </p:nvPicPr>
        <p:blipFill>
          <a:blip r:embed="rId2"/>
          <a:stretch>
            <a:fillRect/>
          </a:stretch>
        </p:blipFill>
        <p:spPr>
          <a:xfrm>
            <a:off x="2113150" y="1657533"/>
            <a:ext cx="3670430" cy="3425007"/>
          </a:xfrm>
          <a:prstGeom prst="rect">
            <a:avLst/>
          </a:prstGeom>
          <a:ln>
            <a:solidFill>
              <a:srgbClr val="FF0000"/>
            </a:solidFill>
          </a:ln>
        </p:spPr>
      </p:pic>
    </p:spTree>
    <p:extLst>
      <p:ext uri="{BB962C8B-B14F-4D97-AF65-F5344CB8AC3E}">
        <p14:creationId xmlns:p14="http://schemas.microsoft.com/office/powerpoint/2010/main" val="31023648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vi-VN" altLang="en-US" sz="2200" dirty="0" smtClean="0"/>
              <a:t>Phương pháp sử dụng phương thức setter</a:t>
            </a:r>
            <a:endParaRPr lang="en-US" altLang="en-US" sz="2200" dirty="0"/>
          </a:p>
        </p:txBody>
      </p:sp>
      <p:sp>
        <p:nvSpPr>
          <p:cNvPr id="2" name="Rectangle 1"/>
          <p:cNvSpPr/>
          <p:nvPr/>
        </p:nvSpPr>
        <p:spPr>
          <a:xfrm>
            <a:off x="148422" y="1259622"/>
            <a:ext cx="4762842" cy="369332"/>
          </a:xfrm>
          <a:prstGeom prst="rect">
            <a:avLst/>
          </a:prstGeom>
        </p:spPr>
        <p:txBody>
          <a:bodyPr wrap="none">
            <a:spAutoFit/>
          </a:bodyPr>
          <a:lstStyle/>
          <a:p>
            <a:r>
              <a:rPr lang="en-US" sz="1800" b="1" dirty="0" err="1">
                <a:latin typeface="Proxima Nova" panose="020B0604020202020204" charset="0"/>
                <a:ea typeface="Calibri" panose="020F0502020204030204" pitchFamily="34" charset="0"/>
                <a:cs typeface="Times New Roman" panose="02020603050405020304" pitchFamily="18" charset="0"/>
              </a:rPr>
              <a:t>Bước</a:t>
            </a:r>
            <a:r>
              <a:rPr lang="en-US" sz="1800" b="1" dirty="0">
                <a:latin typeface="Proxima Nova" panose="020B0604020202020204" charset="0"/>
                <a:ea typeface="Calibri" panose="020F0502020204030204" pitchFamily="34" charset="0"/>
                <a:cs typeface="Times New Roman" panose="02020603050405020304" pitchFamily="18" charset="0"/>
              </a:rPr>
              <a:t> 2</a:t>
            </a:r>
            <a:r>
              <a:rPr lang="en-US" sz="1800" dirty="0">
                <a:latin typeface="Proxima Nova" panose="020B0604020202020204" charset="0"/>
                <a:ea typeface="Calibri" panose="020F0502020204030204" pitchFamily="34" charset="0"/>
                <a:cs typeface="Times New Roman" panose="02020603050405020304" pitchFamily="18" charset="0"/>
              </a:rPr>
              <a:t>: C</a:t>
            </a:r>
            <a:r>
              <a:rPr lang="vi-VN" sz="1800" dirty="0">
                <a:latin typeface="Proxima Nova" panose="020B0604020202020204" charset="0"/>
                <a:ea typeface="Calibri" panose="020F0502020204030204" pitchFamily="34" charset="0"/>
                <a:cs typeface="Times New Roman" panose="02020603050405020304" pitchFamily="18" charset="0"/>
              </a:rPr>
              <a:t>ấu </a:t>
            </a:r>
            <a:r>
              <a:rPr lang="vi-VN" sz="1800" dirty="0">
                <a:latin typeface="Proxima Nova" panose="020B0604020202020204" charset="0"/>
                <a:ea typeface="Calibri" panose="020F0502020204030204" pitchFamily="34" charset="0"/>
                <a:cs typeface="Times New Roman" panose="02020603050405020304" pitchFamily="18" charset="0"/>
              </a:rPr>
              <a:t>hình </a:t>
            </a:r>
            <a:r>
              <a:rPr lang="en-US" sz="1800" dirty="0" err="1">
                <a:latin typeface="Proxima Nova" panose="020B0604020202020204" charset="0"/>
                <a:ea typeface="Calibri" panose="020F0502020204030204" pitchFamily="34" charset="0"/>
                <a:cs typeface="Times New Roman" panose="02020603050405020304" pitchFamily="18" charset="0"/>
              </a:rPr>
              <a:t>tệp</a:t>
            </a:r>
            <a:r>
              <a:rPr lang="en-US" sz="1800" dirty="0">
                <a:latin typeface="Proxima Nova" panose="020B0604020202020204" charset="0"/>
                <a:ea typeface="Calibri" panose="020F0502020204030204" pitchFamily="34" charset="0"/>
                <a:cs typeface="Times New Roman" panose="02020603050405020304" pitchFamily="18" charset="0"/>
              </a:rPr>
              <a:t> </a:t>
            </a:r>
            <a:r>
              <a:rPr lang="vi-VN" sz="1800" dirty="0">
                <a:latin typeface="Proxima Nova" panose="020B0604020202020204" charset="0"/>
                <a:ea typeface="Calibri" panose="020F0502020204030204" pitchFamily="34" charset="0"/>
                <a:cs typeface="Times New Roman" panose="02020603050405020304" pitchFamily="18" charset="0"/>
              </a:rPr>
              <a:t>appContextCustom</a:t>
            </a:r>
            <a:r>
              <a:rPr lang="vi-VN" sz="1800" dirty="0">
                <a:latin typeface="Proxima Nova" panose="020B0604020202020204" charset="0"/>
                <a:ea typeface="Calibri" panose="020F0502020204030204" pitchFamily="34" charset="0"/>
                <a:cs typeface="Times New Roman" panose="02020603050405020304" pitchFamily="18" charset="0"/>
              </a:rPr>
              <a:t>.xml </a:t>
            </a:r>
            <a:endParaRPr lang="en-US" sz="1800" dirty="0">
              <a:latin typeface="Proxima Nova" panose="020B060402020202020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194831" y="1683842"/>
            <a:ext cx="6036549" cy="3332001"/>
          </a:xfrm>
          <a:prstGeom prst="rect">
            <a:avLst/>
          </a:prstGeom>
          <a:ln>
            <a:solidFill>
              <a:srgbClr val="FF0000"/>
            </a:solidFill>
          </a:ln>
        </p:spPr>
      </p:pic>
    </p:spTree>
    <p:extLst>
      <p:ext uri="{BB962C8B-B14F-4D97-AF65-F5344CB8AC3E}">
        <p14:creationId xmlns:p14="http://schemas.microsoft.com/office/powerpoint/2010/main" val="6617748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422" y="1259622"/>
            <a:ext cx="3029997" cy="369332"/>
          </a:xfrm>
          <a:prstGeom prst="rect">
            <a:avLst/>
          </a:prstGeom>
        </p:spPr>
        <p:txBody>
          <a:bodyPr wrap="none">
            <a:spAutoFit/>
          </a:bodyPr>
          <a:lstStyle/>
          <a:p>
            <a:r>
              <a:rPr lang="en-US" sz="1800" b="1" dirty="0" err="1">
                <a:latin typeface="Proxima Nova" panose="020B0604020202020204" charset="0"/>
                <a:ea typeface="Calibri" panose="020F0502020204030204" pitchFamily="34" charset="0"/>
                <a:cs typeface="Times New Roman" panose="02020603050405020304" pitchFamily="18" charset="0"/>
              </a:rPr>
              <a:t>Bước</a:t>
            </a:r>
            <a:r>
              <a:rPr lang="en-US" sz="1800" b="1" dirty="0">
                <a:latin typeface="Proxima Nova" panose="020B0604020202020204" charset="0"/>
                <a:ea typeface="Calibri" panose="020F0502020204030204" pitchFamily="34" charset="0"/>
                <a:cs typeface="Times New Roman" panose="02020603050405020304" pitchFamily="18" charset="0"/>
              </a:rPr>
              <a:t> 3</a:t>
            </a:r>
            <a:r>
              <a:rPr lang="en-US" sz="1800" dirty="0">
                <a:latin typeface="Proxima Nova" panose="020B0604020202020204" charset="0"/>
                <a:ea typeface="Calibri" panose="020F0502020204030204" pitchFamily="34" charset="0"/>
                <a:cs typeface="Times New Roman" panose="02020603050405020304" pitchFamily="18" charset="0"/>
              </a:rPr>
              <a:t>: Tạo </a:t>
            </a:r>
            <a:r>
              <a:rPr lang="en-US" sz="1800" dirty="0" err="1">
                <a:latin typeface="Proxima Nova" panose="020B0604020202020204" charset="0"/>
                <a:ea typeface="Calibri" panose="020F0502020204030204" pitchFamily="34" charset="0"/>
                <a:cs typeface="Times New Roman" panose="02020603050405020304" pitchFamily="18" charset="0"/>
              </a:rPr>
              <a:t>lớp</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TestCustom</a:t>
            </a:r>
            <a:endParaRPr lang="en-US" sz="1800" dirty="0">
              <a:latin typeface="Proxima Nova" panose="020B0604020202020204" charset="0"/>
              <a:ea typeface="Calibri" panose="020F0502020204030204" pitchFamily="34" charset="0"/>
              <a:cs typeface="Times New Roman" panose="02020603050405020304" pitchFamily="18" charset="0"/>
            </a:endParaRPr>
          </a:p>
        </p:txBody>
      </p:sp>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vi-VN" altLang="en-US" sz="2200" dirty="0" smtClean="0"/>
              <a:t>Phương pháp sử dụng phương thức setter</a:t>
            </a:r>
            <a:endParaRPr lang="en-US" altLang="en-US" sz="2200" dirty="0"/>
          </a:p>
        </p:txBody>
      </p:sp>
      <p:pic>
        <p:nvPicPr>
          <p:cNvPr id="3" name="Picture 2"/>
          <p:cNvPicPr>
            <a:picLocks noChangeAspect="1"/>
          </p:cNvPicPr>
          <p:nvPr/>
        </p:nvPicPr>
        <p:blipFill>
          <a:blip r:embed="rId2"/>
          <a:stretch>
            <a:fillRect/>
          </a:stretch>
        </p:blipFill>
        <p:spPr>
          <a:xfrm>
            <a:off x="673888" y="1783857"/>
            <a:ext cx="7339716" cy="2666223"/>
          </a:xfrm>
          <a:prstGeom prst="rect">
            <a:avLst/>
          </a:prstGeom>
          <a:ln>
            <a:solidFill>
              <a:srgbClr val="FF0000"/>
            </a:solidFill>
          </a:ln>
        </p:spPr>
      </p:pic>
    </p:spTree>
    <p:extLst>
      <p:ext uri="{BB962C8B-B14F-4D97-AF65-F5344CB8AC3E}">
        <p14:creationId xmlns:p14="http://schemas.microsoft.com/office/powerpoint/2010/main" val="35725567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122130" cy="4090800"/>
          </a:xfrm>
          <a:prstGeom prst="rect">
            <a:avLst/>
          </a:prstGeom>
        </p:spPr>
        <p:txBody>
          <a:bodyPr spcFirstLastPara="1" wrap="square" lIns="91425" tIns="91425" rIns="91425" bIns="91425" anchor="ctr" anchorCtr="0">
            <a:normAutofit/>
          </a:bodyPr>
          <a:lstStyle/>
          <a:p>
            <a:pPr lvl="0">
              <a:lnSpc>
                <a:spcPct val="115000"/>
              </a:lnSpc>
            </a:pPr>
            <a:r>
              <a:rPr lang="en-US" dirty="0" err="1"/>
              <a:t>Các</a:t>
            </a:r>
            <a:r>
              <a:rPr lang="en-US" dirty="0"/>
              <a:t> </a:t>
            </a:r>
            <a:r>
              <a:rPr lang="en-US" dirty="0" err="1"/>
              <a:t>thuộc</a:t>
            </a:r>
            <a:r>
              <a:rPr lang="en-US" dirty="0"/>
              <a:t> </a:t>
            </a:r>
            <a:r>
              <a:rPr lang="en-US" dirty="0" err="1"/>
              <a:t>tính</a:t>
            </a:r>
            <a:r>
              <a:rPr lang="en-US" dirty="0"/>
              <a:t> </a:t>
            </a:r>
            <a:r>
              <a:rPr lang="en-US" dirty="0" err="1"/>
              <a:t>ứng</a:t>
            </a:r>
            <a:r>
              <a:rPr lang="en-US" dirty="0"/>
              <a:t> </a:t>
            </a:r>
            <a:r>
              <a:rPr lang="en-US" dirty="0" err="1"/>
              <a:t>dụng</a:t>
            </a:r>
            <a:r>
              <a:rPr lang="en-US" dirty="0"/>
              <a:t> </a:t>
            </a:r>
            <a:endParaRPr lang="vi-VN" dirty="0"/>
          </a:p>
        </p:txBody>
      </p:sp>
    </p:spTree>
    <p:extLst>
      <p:ext uri="{BB962C8B-B14F-4D97-AF65-F5344CB8AC3E}">
        <p14:creationId xmlns:p14="http://schemas.microsoft.com/office/powerpoint/2010/main" val="14998335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T</a:t>
            </a:r>
            <a:r>
              <a:rPr lang="vi-VN" altLang="en-US" sz="2200" dirty="0" smtClean="0"/>
              <a:t>ệp application.Properties </a:t>
            </a:r>
            <a:endParaRPr lang="en-US" altLang="en-US" sz="2200" dirty="0"/>
          </a:p>
        </p:txBody>
      </p:sp>
      <p:sp>
        <p:nvSpPr>
          <p:cNvPr id="4" name="Rectangle 3"/>
          <p:cNvSpPr/>
          <p:nvPr/>
        </p:nvSpPr>
        <p:spPr>
          <a:xfrm>
            <a:off x="175260" y="1418773"/>
            <a:ext cx="8663940" cy="2236253"/>
          </a:xfrm>
          <a:prstGeom prst="rect">
            <a:avLst/>
          </a:prstGeom>
        </p:spPr>
        <p:txBody>
          <a:bodyPr wrap="square">
            <a:spAutoFit/>
          </a:bodyPr>
          <a:lstStyle/>
          <a:p>
            <a:pPr algn="just">
              <a:lnSpc>
                <a:spcPct val="107000"/>
              </a:lnSpc>
              <a:spcAft>
                <a:spcPts val="800"/>
              </a:spcAft>
            </a:pPr>
            <a:r>
              <a:rPr lang="en-US" sz="1800" dirty="0">
                <a:latin typeface="Proxima Nova" panose="020B0604020202020204" charset="0"/>
                <a:ea typeface="Calibri" panose="020F0502020204030204" pitchFamily="34" charset="0"/>
                <a:cs typeface="Times New Roman" panose="02020603050405020304" pitchFamily="18" charset="0"/>
              </a:rPr>
              <a:t>Spring Boot Framework </a:t>
            </a:r>
            <a:r>
              <a:rPr lang="en-US" sz="1800" dirty="0" err="1">
                <a:latin typeface="Proxima Nova" panose="020B0604020202020204" charset="0"/>
                <a:ea typeface="Calibri" panose="020F0502020204030204" pitchFamily="34" charset="0"/>
                <a:cs typeface="Times New Roman" panose="02020603050405020304" pitchFamily="18" charset="0"/>
              </a:rPr>
              <a:t>có</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cơ</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chế</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tích</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hợp</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sẵn</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để</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cấu</a:t>
            </a:r>
            <a:r>
              <a:rPr lang="en-US" sz="1800" dirty="0">
                <a:latin typeface="Proxima Nova" panose="020B0604020202020204" charset="0"/>
                <a:ea typeface="Calibri" panose="020F0502020204030204" pitchFamily="34" charset="0"/>
                <a:cs typeface="Times New Roman" panose="02020603050405020304" pitchFamily="18" charset="0"/>
              </a:rPr>
              <a:t> hình </a:t>
            </a:r>
            <a:r>
              <a:rPr lang="en-US" sz="1800" dirty="0" err="1">
                <a:latin typeface="Proxima Nova" panose="020B0604020202020204" charset="0"/>
                <a:ea typeface="Calibri" panose="020F0502020204030204" pitchFamily="34" charset="0"/>
                <a:cs typeface="Times New Roman" panose="02020603050405020304" pitchFamily="18" charset="0"/>
              </a:rPr>
              <a:t>ứng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dụng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bằng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tệp</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có</a:t>
            </a:r>
            <a:r>
              <a:rPr lang="en-US" sz="1800" dirty="0">
                <a:latin typeface="Proxima Nova" panose="020B0604020202020204" charset="0"/>
                <a:ea typeface="Calibri" panose="020F0502020204030204" pitchFamily="34" charset="0"/>
                <a:cs typeface="Times New Roman" panose="02020603050405020304" pitchFamily="18" charset="0"/>
              </a:rPr>
              <a:t> tên </a:t>
            </a:r>
            <a:r>
              <a:rPr lang="en-US" sz="1800" dirty="0" err="1">
                <a:latin typeface="Proxima Nova" panose="020B0604020202020204" charset="0"/>
                <a:ea typeface="Calibri" panose="020F0502020204030204" pitchFamily="34" charset="0"/>
                <a:cs typeface="Times New Roman" panose="02020603050405020304" pitchFamily="18" charset="0"/>
              </a:rPr>
              <a:t>application.properties</a:t>
            </a:r>
            <a:r>
              <a:rPr lang="en-US" sz="1800" dirty="0">
                <a:latin typeface="Proxima Nova" panose="020B0604020202020204" charset="0"/>
                <a:ea typeface="Calibri" panose="020F0502020204030204" pitchFamily="34" charset="0"/>
                <a:cs typeface="Times New Roman" panose="02020603050405020304" pitchFamily="18" charset="0"/>
              </a:rPr>
              <a:t>. </a:t>
            </a:r>
          </a:p>
          <a:p>
            <a:pPr algn="just">
              <a:lnSpc>
                <a:spcPct val="107000"/>
              </a:lnSpc>
              <a:spcAft>
                <a:spcPts val="800"/>
              </a:spcAft>
            </a:pPr>
            <a:r>
              <a:rPr lang="en-US" sz="1800" dirty="0" err="1">
                <a:latin typeface="Proxima Nova" panose="020B0604020202020204" charset="0"/>
                <a:ea typeface="Calibri" panose="020F0502020204030204" pitchFamily="34" charset="0"/>
                <a:cs typeface="Times New Roman" panose="02020603050405020304" pitchFamily="18" charset="0"/>
              </a:rPr>
              <a:t>Sử</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dụng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tệp</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application.properties</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để</a:t>
            </a:r>
            <a:r>
              <a:rPr lang="en-US" sz="1800" dirty="0">
                <a:latin typeface="Proxima Nova" panose="020B0604020202020204" charset="0"/>
                <a:ea typeface="Calibri" panose="020F0502020204030204" pitchFamily="34" charset="0"/>
                <a:cs typeface="Times New Roman" panose="02020603050405020304" pitchFamily="18" charset="0"/>
              </a:rPr>
              <a:t>:</a:t>
            </a:r>
          </a:p>
          <a:p>
            <a:pPr algn="just">
              <a:lnSpc>
                <a:spcPct val="107000"/>
              </a:lnSpc>
              <a:spcAft>
                <a:spcPts val="800"/>
              </a:spcAft>
            </a:pP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Xác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định</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cấu</a:t>
            </a:r>
            <a:r>
              <a:rPr lang="en-US" sz="1800" dirty="0">
                <a:latin typeface="Proxima Nova" panose="020B0604020202020204" charset="0"/>
                <a:ea typeface="Calibri" panose="020F0502020204030204" pitchFamily="34" charset="0"/>
                <a:cs typeface="Times New Roman" panose="02020603050405020304" pitchFamily="18" charset="0"/>
              </a:rPr>
              <a:t> hình Spring Boot framework</a:t>
            </a:r>
          </a:p>
          <a:p>
            <a:pPr algn="just">
              <a:lnSpc>
                <a:spcPct val="107000"/>
              </a:lnSpc>
              <a:spcAft>
                <a:spcPts val="800"/>
              </a:spcAft>
            </a:pP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Xác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định</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thuộc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tính</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cấu</a:t>
            </a:r>
            <a:r>
              <a:rPr lang="en-US" sz="1800" dirty="0">
                <a:latin typeface="Proxima Nova" panose="020B0604020202020204" charset="0"/>
                <a:ea typeface="Calibri" panose="020F0502020204030204" pitchFamily="34" charset="0"/>
                <a:cs typeface="Times New Roman" panose="02020603050405020304" pitchFamily="18" charset="0"/>
              </a:rPr>
              <a:t> hình </a:t>
            </a:r>
            <a:r>
              <a:rPr lang="en-US" sz="1800" dirty="0" err="1">
                <a:latin typeface="Proxima Nova" panose="020B0604020202020204" charset="0"/>
                <a:ea typeface="Calibri" panose="020F0502020204030204" pitchFamily="34" charset="0"/>
                <a:cs typeface="Times New Roman" panose="02020603050405020304" pitchFamily="18" charset="0"/>
              </a:rPr>
              <a:t>tùy</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chọn</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cho</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ứng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p>
          <a:p>
            <a:pPr algn="just">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Spring Boot application properties"/>
          <p:cNvPicPr/>
          <p:nvPr/>
        </p:nvPicPr>
        <p:blipFill>
          <a:blip r:embed="rId2">
            <a:extLst>
              <a:ext uri="{28A0092B-C50C-407E-A947-70E740481C1C}">
                <a14:useLocalDpi xmlns:a14="http://schemas.microsoft.com/office/drawing/2010/main" val="0"/>
              </a:ext>
            </a:extLst>
          </a:blip>
          <a:srcRect/>
          <a:stretch>
            <a:fillRect/>
          </a:stretch>
        </p:blipFill>
        <p:spPr bwMode="auto">
          <a:xfrm>
            <a:off x="6006464" y="1894205"/>
            <a:ext cx="3084195" cy="3195955"/>
          </a:xfrm>
          <a:prstGeom prst="rect">
            <a:avLst/>
          </a:prstGeom>
          <a:noFill/>
          <a:ln>
            <a:noFill/>
          </a:ln>
        </p:spPr>
      </p:pic>
    </p:spTree>
    <p:extLst>
      <p:ext uri="{BB962C8B-B14F-4D97-AF65-F5344CB8AC3E}">
        <p14:creationId xmlns:p14="http://schemas.microsoft.com/office/powerpoint/2010/main" val="40496449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Ví</a:t>
            </a:r>
            <a:r>
              <a:rPr lang="en-US" altLang="en-US" sz="2200" dirty="0" smtClean="0"/>
              <a:t> </a:t>
            </a:r>
            <a:r>
              <a:rPr lang="en-US" altLang="en-US" sz="2200" dirty="0" err="1" smtClean="0"/>
              <a:t>dụ</a:t>
            </a:r>
            <a:endParaRPr lang="en-US" altLang="en-US" sz="2200" dirty="0"/>
          </a:p>
        </p:txBody>
      </p:sp>
      <p:sp>
        <p:nvSpPr>
          <p:cNvPr id="11" name="Rectangle 10"/>
          <p:cNvSpPr/>
          <p:nvPr/>
        </p:nvSpPr>
        <p:spPr>
          <a:xfrm>
            <a:off x="1638300" y="2503091"/>
            <a:ext cx="5836920" cy="1800493"/>
          </a:xfrm>
          <a:prstGeom prst="rect">
            <a:avLst/>
          </a:prstGeom>
          <a:ln>
            <a:solidFill>
              <a:srgbClr val="FF0000"/>
            </a:solidFill>
          </a:ln>
        </p:spPr>
        <p:txBody>
          <a:bodyPr wrap="square">
            <a:spAutoFit/>
          </a:bodyPr>
          <a:lstStyle/>
          <a:p>
            <a:pPr algn="just">
              <a:lnSpc>
                <a:spcPct val="150000"/>
              </a:lnSpc>
              <a:spcBef>
                <a:spcPts val="300"/>
              </a:spcBef>
              <a:spcAft>
                <a:spcPts val="300"/>
              </a:spcAft>
            </a:pPr>
            <a:r>
              <a:rPr lang="en-US" sz="1600" dirty="0">
                <a:latin typeface="Courier New" panose="02070309020205020404" pitchFamily="49" charset="0"/>
                <a:ea typeface="Times New Roman" panose="02020603050405020304" pitchFamily="18" charset="0"/>
                <a:cs typeface="Courier New" panose="02070309020205020404" pitchFamily="49" charset="0"/>
              </a:rPr>
              <a:t>#configuring application name  </a:t>
            </a:r>
            <a:endParaRPr lang="en-US" dirty="0">
              <a:latin typeface="Courier New" panose="02070309020205020404" pitchFamily="49" charset="0"/>
              <a:ea typeface="Calibri" panose="020F0502020204030204" pitchFamily="34" charset="0"/>
              <a:cs typeface="Courier New" panose="02070309020205020404" pitchFamily="49" charset="0"/>
            </a:endParaRPr>
          </a:p>
          <a:p>
            <a:pPr algn="just">
              <a:lnSpc>
                <a:spcPct val="150000"/>
              </a:lnSpc>
              <a:spcBef>
                <a:spcPts val="300"/>
              </a:spcBef>
              <a:spcAft>
                <a:spcPts val="300"/>
              </a:spcAft>
            </a:pPr>
            <a:r>
              <a:rPr lang="en-US" sz="1600" dirty="0">
                <a:latin typeface="Courier New" panose="02070309020205020404" pitchFamily="49" charset="0"/>
                <a:ea typeface="Times New Roman" panose="02020603050405020304" pitchFamily="18" charset="0"/>
                <a:cs typeface="Courier New" panose="02070309020205020404" pitchFamily="49" charset="0"/>
              </a:rPr>
              <a:t>spring.application.name = </a:t>
            </a:r>
            <a:r>
              <a:rPr lang="en-US" sz="1600" dirty="0" err="1">
                <a:latin typeface="Courier New" panose="02070309020205020404" pitchFamily="49" charset="0"/>
                <a:ea typeface="Times New Roman" panose="02020603050405020304" pitchFamily="18" charset="0"/>
                <a:cs typeface="Courier New" panose="02070309020205020404" pitchFamily="49" charset="0"/>
              </a:rPr>
              <a:t>demoApplication</a:t>
            </a:r>
            <a:r>
              <a:rPr lang="en-US" sz="1600" dirty="0">
                <a:latin typeface="Courier New" panose="02070309020205020404" pitchFamily="49" charset="0"/>
                <a:ea typeface="Times New Roman" panose="02020603050405020304" pitchFamily="18" charset="0"/>
                <a:cs typeface="Courier New" panose="02070309020205020404" pitchFamily="49" charset="0"/>
              </a:rPr>
              <a:t>  </a:t>
            </a:r>
            <a:endParaRPr lang="en-US" dirty="0">
              <a:latin typeface="Courier New" panose="02070309020205020404" pitchFamily="49" charset="0"/>
              <a:ea typeface="Calibri" panose="020F0502020204030204" pitchFamily="34" charset="0"/>
              <a:cs typeface="Courier New" panose="02070309020205020404" pitchFamily="49" charset="0"/>
            </a:endParaRPr>
          </a:p>
          <a:p>
            <a:pPr algn="just">
              <a:lnSpc>
                <a:spcPct val="150000"/>
              </a:lnSpc>
              <a:spcBef>
                <a:spcPts val="300"/>
              </a:spcBef>
              <a:spcAft>
                <a:spcPts val="300"/>
              </a:spcAft>
            </a:pPr>
            <a:r>
              <a:rPr lang="en-US" sz="1600" dirty="0">
                <a:latin typeface="Courier New" panose="02070309020205020404" pitchFamily="49" charset="0"/>
                <a:ea typeface="Times New Roman" panose="02020603050405020304" pitchFamily="18" charset="0"/>
                <a:cs typeface="Courier New" panose="02070309020205020404" pitchFamily="49" charset="0"/>
              </a:rPr>
              <a:t>#configuring port  </a:t>
            </a:r>
            <a:endParaRPr lang="en-US" dirty="0">
              <a:latin typeface="Courier New" panose="02070309020205020404" pitchFamily="49" charset="0"/>
              <a:ea typeface="Calibri" panose="020F0502020204030204" pitchFamily="34" charset="0"/>
              <a:cs typeface="Courier New" panose="02070309020205020404" pitchFamily="49" charset="0"/>
            </a:endParaRPr>
          </a:p>
          <a:p>
            <a:pPr algn="just">
              <a:lnSpc>
                <a:spcPct val="150000"/>
              </a:lnSpc>
              <a:spcBef>
                <a:spcPts val="300"/>
              </a:spcBef>
              <a:spcAft>
                <a:spcPts val="300"/>
              </a:spcAft>
            </a:pPr>
            <a:r>
              <a:rPr lang="en-US" sz="1600" dirty="0" err="1">
                <a:latin typeface="Courier New" panose="02070309020205020404" pitchFamily="49" charset="0"/>
                <a:ea typeface="Times New Roman" panose="02020603050405020304" pitchFamily="18" charset="0"/>
                <a:cs typeface="Courier New" panose="02070309020205020404" pitchFamily="49" charset="0"/>
              </a:rPr>
              <a:t>server.port</a:t>
            </a:r>
            <a:r>
              <a:rPr lang="en-US" sz="1600" dirty="0">
                <a:latin typeface="Courier New" panose="02070309020205020404" pitchFamily="49" charset="0"/>
                <a:ea typeface="Times New Roman" panose="02020603050405020304" pitchFamily="18" charset="0"/>
                <a:cs typeface="Courier New" panose="02070309020205020404" pitchFamily="49" charset="0"/>
              </a:rPr>
              <a:t> = </a:t>
            </a:r>
            <a:r>
              <a:rPr lang="en-US" sz="1600" dirty="0">
                <a:solidFill>
                  <a:srgbClr val="C00000"/>
                </a:solidFill>
                <a:latin typeface="Courier New" panose="02070309020205020404" pitchFamily="49" charset="0"/>
                <a:ea typeface="Times New Roman" panose="02020603050405020304" pitchFamily="18" charset="0"/>
                <a:cs typeface="Courier New" panose="02070309020205020404" pitchFamily="49" charset="0"/>
              </a:rPr>
              <a:t>8081</a:t>
            </a:r>
            <a:r>
              <a:rPr lang="en-US" sz="1600" dirty="0">
                <a:latin typeface="Courier New" panose="02070309020205020404" pitchFamily="49" charset="0"/>
                <a:ea typeface="Times New Roman" panose="02020603050405020304" pitchFamily="18" charset="0"/>
                <a:cs typeface="Courier New" panose="02070309020205020404" pitchFamily="49" charset="0"/>
              </a:rPr>
              <a:t>  </a:t>
            </a:r>
            <a:endParaRPr lang="en-US" dirty="0">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13" name="Rectangle 12"/>
          <p:cNvSpPr/>
          <p:nvPr/>
        </p:nvSpPr>
        <p:spPr>
          <a:xfrm>
            <a:off x="175260" y="1379717"/>
            <a:ext cx="8823960" cy="812530"/>
          </a:xfrm>
          <a:prstGeom prst="rect">
            <a:avLst/>
          </a:prstGeom>
        </p:spPr>
        <p:txBody>
          <a:bodyPr wrap="square">
            <a:spAutoFit/>
          </a:bodyPr>
          <a:lstStyle/>
          <a:p>
            <a:pPr algn="just">
              <a:lnSpc>
                <a:spcPct val="130000"/>
              </a:lnSpc>
              <a:spcBef>
                <a:spcPts val="600"/>
              </a:spcBef>
              <a:spcAft>
                <a:spcPts val="600"/>
              </a:spcAft>
            </a:pPr>
            <a:r>
              <a:rPr lang="en-US" sz="1800" dirty="0" err="1">
                <a:latin typeface="Proxima Nova" panose="020B0604020202020204" charset="0"/>
                <a:ea typeface="Calibri" panose="020F0502020204030204" pitchFamily="34" charset="0"/>
                <a:cs typeface="Times New Roman" panose="02020603050405020304" pitchFamily="18" charset="0"/>
              </a:rPr>
              <a:t>Ví</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dụ</a:t>
            </a:r>
            <a:r>
              <a:rPr lang="en-US" sz="1800" dirty="0">
                <a:latin typeface="Proxima Nova" panose="020B0604020202020204" charset="0"/>
                <a:ea typeface="Calibri" panose="020F0502020204030204" pitchFamily="34" charset="0"/>
                <a:cs typeface="Times New Roman" panose="02020603050405020304" pitchFamily="18" charset="0"/>
              </a:rPr>
              <a:t> file </a:t>
            </a:r>
            <a:r>
              <a:rPr lang="en-US" sz="1800" dirty="0" err="1">
                <a:latin typeface="Proxima Nova" panose="020B0604020202020204" charset="0"/>
                <a:ea typeface="Calibri" panose="020F0502020204030204" pitchFamily="34" charset="0"/>
                <a:cs typeface="Times New Roman" panose="02020603050405020304" pitchFamily="18" charset="0"/>
              </a:rPr>
              <a:t>cấu</a:t>
            </a:r>
            <a:r>
              <a:rPr lang="en-US" sz="1800" dirty="0">
                <a:latin typeface="Proxima Nova" panose="020B0604020202020204" charset="0"/>
                <a:ea typeface="Calibri" panose="020F0502020204030204" pitchFamily="34" charset="0"/>
                <a:cs typeface="Times New Roman" panose="02020603050405020304" pitchFamily="18" charset="0"/>
              </a:rPr>
              <a:t> hình </a:t>
            </a:r>
            <a:r>
              <a:rPr lang="en-US" sz="1800" dirty="0" err="1">
                <a:latin typeface="Proxima Nova" panose="020B0604020202020204" charset="0"/>
                <a:ea typeface="Calibri" panose="020F0502020204030204" pitchFamily="34" charset="0"/>
                <a:cs typeface="Times New Roman" panose="02020603050405020304" pitchFamily="18" charset="0"/>
              </a:rPr>
              <a:t>thuộc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tính</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Cấu</a:t>
            </a:r>
            <a:r>
              <a:rPr lang="en-US" sz="1800" dirty="0">
                <a:latin typeface="Proxima Nova" panose="020B0604020202020204" charset="0"/>
                <a:ea typeface="Calibri" panose="020F0502020204030204" pitchFamily="34" charset="0"/>
                <a:cs typeface="Times New Roman" panose="02020603050405020304" pitchFamily="18" charset="0"/>
              </a:rPr>
              <a:t> hình tên </a:t>
            </a:r>
            <a:r>
              <a:rPr lang="en-US" sz="1800" dirty="0" err="1">
                <a:latin typeface="Proxima Nova" panose="020B0604020202020204" charset="0"/>
                <a:ea typeface="Calibri" panose="020F0502020204030204" pitchFamily="34" charset="0"/>
                <a:cs typeface="Times New Roman" panose="02020603050405020304" pitchFamily="18" charset="0"/>
              </a:rPr>
              <a:t>ứng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dụng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và</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cổng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Cổng</a:t>
            </a:r>
            <a:r>
              <a:rPr lang="en-US" sz="1800" dirty="0">
                <a:latin typeface="Proxima Nova" panose="020B0604020202020204" charset="0"/>
                <a:ea typeface="Calibri" panose="020F0502020204030204" pitchFamily="34" charset="0"/>
                <a:cs typeface="Times New Roman" panose="02020603050405020304" pitchFamily="18" charset="0"/>
              </a:rPr>
              <a:t> 8081 </a:t>
            </a:r>
            <a:r>
              <a:rPr lang="en-US" sz="1800" dirty="0" err="1">
                <a:latin typeface="Proxima Nova" panose="020B0604020202020204" charset="0"/>
                <a:ea typeface="Calibri" panose="020F0502020204030204" pitchFamily="34" charset="0"/>
                <a:cs typeface="Times New Roman" panose="02020603050405020304" pitchFamily="18" charset="0"/>
              </a:rPr>
              <a:t>xác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định</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ứng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dụng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chạy</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trên</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cổng</a:t>
            </a:r>
            <a:r>
              <a:rPr lang="en-US" sz="1800" dirty="0">
                <a:latin typeface="Proxima Nova" panose="020B0604020202020204" charset="0"/>
                <a:ea typeface="Calibri" panose="020F0502020204030204" pitchFamily="34" charset="0"/>
                <a:cs typeface="Times New Roman" panose="02020603050405020304" pitchFamily="18" charset="0"/>
              </a:rPr>
              <a:t> 8081.</a:t>
            </a:r>
          </a:p>
        </p:txBody>
      </p:sp>
    </p:spTree>
    <p:extLst>
      <p:ext uri="{BB962C8B-B14F-4D97-AF65-F5344CB8AC3E}">
        <p14:creationId xmlns:p14="http://schemas.microsoft.com/office/powerpoint/2010/main" val="3994677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a:t>
            </a:r>
            <a:r>
              <a:rPr lang="en-US" altLang="en-US" sz="2200" dirty="0" err="1" smtClean="0"/>
              <a:t>thuộc</a:t>
            </a:r>
            <a:r>
              <a:rPr lang="en-US" altLang="en-US" sz="2200" dirty="0" smtClean="0"/>
              <a:t> </a:t>
            </a:r>
            <a:r>
              <a:rPr lang="en-US" altLang="en-US" sz="2200" dirty="0" err="1" smtClean="0"/>
              <a:t>tính</a:t>
            </a:r>
            <a:r>
              <a:rPr lang="en-US" altLang="en-US" sz="2200" dirty="0" smtClean="0"/>
              <a:t> </a:t>
            </a:r>
            <a:r>
              <a:rPr lang="en-US" altLang="en-US" sz="2200" dirty="0" err="1" smtClean="0"/>
              <a:t>thông</a:t>
            </a:r>
            <a:r>
              <a:rPr lang="en-US" altLang="en-US" sz="2200" dirty="0" smtClean="0"/>
              <a:t> </a:t>
            </a:r>
            <a:r>
              <a:rPr lang="en-US" altLang="en-US" sz="2200" dirty="0" err="1" smtClean="0"/>
              <a:t>dụng</a:t>
            </a:r>
            <a:endParaRPr lang="en-US" altLang="en-US" sz="2200" dirty="0"/>
          </a:p>
        </p:txBody>
      </p:sp>
      <p:sp>
        <p:nvSpPr>
          <p:cNvPr id="5" name="Rectangle 4"/>
          <p:cNvSpPr/>
          <p:nvPr/>
        </p:nvSpPr>
        <p:spPr>
          <a:xfrm>
            <a:off x="883920" y="1408110"/>
            <a:ext cx="3261360" cy="3029034"/>
          </a:xfrm>
          <a:prstGeom prst="rect">
            <a:avLst/>
          </a:prstGeom>
          <a:ln>
            <a:solidFill>
              <a:srgbClr val="FF0000"/>
            </a:solidFill>
          </a:ln>
        </p:spPr>
        <p:txBody>
          <a:bodyPr wrap="square">
            <a:spAutoFit/>
          </a:bodyPr>
          <a:lstStyle/>
          <a:p>
            <a:pPr marL="342900" lvl="0" indent="-342900" algn="just">
              <a:lnSpc>
                <a:spcPts val="1875"/>
              </a:lnSpc>
              <a:spcBef>
                <a:spcPts val="300"/>
              </a:spcBef>
              <a:spcAft>
                <a:spcPts val="800"/>
              </a:spcAft>
              <a:buFont typeface="+mj-lt"/>
              <a:buAutoNum type="arabicPeriod"/>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Core 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rabicPeriod"/>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Cache 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rabicPeriod"/>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Mail 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rabicPeriod"/>
              <a:tabLst>
                <a:tab pos="457200" algn="l"/>
              </a:tabLst>
            </a:pPr>
            <a:r>
              <a:rPr lang="en-US" sz="1600" dirty="0" err="1">
                <a:latin typeface="Proxima Nova" panose="020B0604020202020204" charset="0"/>
                <a:ea typeface="Times New Roman" panose="02020603050405020304" pitchFamily="18" charset="0"/>
                <a:cs typeface="Times New Roman" panose="02020603050405020304" pitchFamily="18" charset="0"/>
              </a:rPr>
              <a:t>JSON</a:t>
            </a:r>
            <a:r>
              <a:rPr lang="en-US" sz="1600" dirty="0">
                <a:latin typeface="Proxima Nova" panose="020B0604020202020204" charset="0"/>
                <a:ea typeface="Times New Roman" panose="02020603050405020304" pitchFamily="18" charset="0"/>
                <a:cs typeface="Times New Roman" panose="02020603050405020304" pitchFamily="18" charset="0"/>
              </a:rPr>
              <a:t> 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rabicPeriod"/>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Data 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rabicPeriod"/>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Transaction 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rabicPeriod"/>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Data Migration 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rabicPeriod"/>
              <a:tabLst>
                <a:tab pos="457200" algn="l"/>
              </a:tabLst>
            </a:pPr>
            <a:r>
              <a:rPr lang="en-US" sz="1600" dirty="0">
                <a:latin typeface="Proxima Nova" panose="020B0604020202020204" charset="0"/>
                <a:ea typeface="Times New Roman" panose="02020603050405020304" pitchFamily="18" charset="0"/>
                <a:cs typeface="Times New Roman" panose="02020603050405020304" pitchFamily="18" charset="0"/>
              </a:rPr>
              <a:t>Integration </a:t>
            </a:r>
            <a:r>
              <a:rPr lang="en-US" sz="1600" dirty="0" smtClean="0">
                <a:latin typeface="Proxima Nova" panose="020B0604020202020204" charset="0"/>
                <a:ea typeface="Times New Roman" panose="02020603050405020304" pitchFamily="18" charset="0"/>
                <a:cs typeface="Times New Roman" panose="02020603050405020304" pitchFamily="18" charset="0"/>
              </a:rPr>
              <a:t>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5204460" y="1407753"/>
            <a:ext cx="2834640" cy="3029034"/>
          </a:xfrm>
          <a:prstGeom prst="rect">
            <a:avLst/>
          </a:prstGeom>
          <a:ln>
            <a:solidFill>
              <a:srgbClr val="FF0000"/>
            </a:solidFill>
          </a:ln>
        </p:spPr>
        <p:txBody>
          <a:bodyPr wrap="square">
            <a:spAutoFit/>
          </a:bodyPr>
          <a:lstStyle/>
          <a:p>
            <a:pPr lvl="0" algn="just">
              <a:lnSpc>
                <a:spcPts val="1875"/>
              </a:lnSpc>
              <a:spcBef>
                <a:spcPts val="300"/>
              </a:spcBef>
              <a:spcAft>
                <a:spcPts val="800"/>
              </a:spcAft>
              <a:tabLst>
                <a:tab pos="457200" algn="l"/>
              </a:tabLst>
            </a:pPr>
            <a:r>
              <a:rPr lang="en-US" sz="1600" dirty="0" smtClean="0">
                <a:latin typeface="Proxima Nova" panose="020B0604020202020204" charset="0"/>
                <a:ea typeface="Times New Roman" panose="02020603050405020304" pitchFamily="18" charset="0"/>
                <a:cs typeface="Times New Roman" panose="02020603050405020304" pitchFamily="18" charset="0"/>
              </a:rPr>
              <a:t>9.  Web </a:t>
            </a:r>
            <a:r>
              <a:rPr lang="en-US" sz="1600" dirty="0">
                <a:latin typeface="Proxima Nova" panose="020B0604020202020204" charset="0"/>
                <a:ea typeface="Times New Roman" panose="02020603050405020304" pitchFamily="18" charset="0"/>
                <a:cs typeface="Times New Roman" panose="02020603050405020304" pitchFamily="18" charset="0"/>
              </a:rPr>
              <a:t>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gn="just">
              <a:lnSpc>
                <a:spcPts val="1875"/>
              </a:lnSpc>
              <a:spcBef>
                <a:spcPts val="300"/>
              </a:spcBef>
              <a:spcAft>
                <a:spcPts val="800"/>
              </a:spcAft>
              <a:tabLst>
                <a:tab pos="457200" algn="l"/>
              </a:tabLst>
            </a:pPr>
            <a:r>
              <a:rPr lang="en-US" sz="1600" dirty="0" smtClean="0">
                <a:latin typeface="Proxima Nova" panose="020B0604020202020204" charset="0"/>
                <a:ea typeface="Times New Roman" panose="02020603050405020304" pitchFamily="18" charset="0"/>
                <a:cs typeface="Times New Roman" panose="02020603050405020304" pitchFamily="18" charset="0"/>
              </a:rPr>
              <a:t>10.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Templating</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a:latin typeface="Proxima Nova" panose="020B0604020202020204" charset="0"/>
                <a:ea typeface="Times New Roman" panose="02020603050405020304" pitchFamily="18" charset="0"/>
                <a:cs typeface="Times New Roman" panose="02020603050405020304" pitchFamily="18" charset="0"/>
              </a:rPr>
              <a:t>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gn="just">
              <a:lnSpc>
                <a:spcPts val="1875"/>
              </a:lnSpc>
              <a:spcBef>
                <a:spcPts val="300"/>
              </a:spcBef>
              <a:spcAft>
                <a:spcPts val="800"/>
              </a:spcAft>
              <a:tabLst>
                <a:tab pos="457200" algn="l"/>
              </a:tabLst>
            </a:pPr>
            <a:r>
              <a:rPr lang="en-US" sz="1600" dirty="0" smtClean="0">
                <a:latin typeface="Proxima Nova" panose="020B0604020202020204" charset="0"/>
                <a:ea typeface="Times New Roman" panose="02020603050405020304" pitchFamily="18" charset="0"/>
                <a:cs typeface="Times New Roman" panose="02020603050405020304" pitchFamily="18" charset="0"/>
              </a:rPr>
              <a:t>11. Server </a:t>
            </a:r>
            <a:r>
              <a:rPr lang="en-US" sz="1600" dirty="0">
                <a:latin typeface="Proxima Nova" panose="020B0604020202020204" charset="0"/>
                <a:ea typeface="Times New Roman" panose="02020603050405020304" pitchFamily="18" charset="0"/>
                <a:cs typeface="Times New Roman" panose="02020603050405020304" pitchFamily="18" charset="0"/>
              </a:rPr>
              <a:t>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gn="just">
              <a:lnSpc>
                <a:spcPts val="1875"/>
              </a:lnSpc>
              <a:spcBef>
                <a:spcPts val="300"/>
              </a:spcBef>
              <a:spcAft>
                <a:spcPts val="800"/>
              </a:spcAft>
              <a:tabLst>
                <a:tab pos="457200" algn="l"/>
              </a:tabLst>
            </a:pPr>
            <a:r>
              <a:rPr lang="en-US" sz="1600" dirty="0" smtClean="0">
                <a:latin typeface="Proxima Nova" panose="020B0604020202020204" charset="0"/>
                <a:ea typeface="Times New Roman" panose="02020603050405020304" pitchFamily="18" charset="0"/>
                <a:cs typeface="Times New Roman" panose="02020603050405020304" pitchFamily="18" charset="0"/>
              </a:rPr>
              <a:t>12. Security </a:t>
            </a:r>
            <a:r>
              <a:rPr lang="en-US" sz="1600" dirty="0">
                <a:latin typeface="Proxima Nova" panose="020B0604020202020204" charset="0"/>
                <a:ea typeface="Times New Roman" panose="02020603050405020304" pitchFamily="18" charset="0"/>
                <a:cs typeface="Times New Roman" panose="02020603050405020304" pitchFamily="18" charset="0"/>
              </a:rPr>
              <a:t>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gn="just">
              <a:lnSpc>
                <a:spcPts val="1875"/>
              </a:lnSpc>
              <a:spcBef>
                <a:spcPts val="300"/>
              </a:spcBef>
              <a:spcAft>
                <a:spcPts val="800"/>
              </a:spcAft>
              <a:tabLst>
                <a:tab pos="457200" algn="l"/>
              </a:tabLst>
            </a:pPr>
            <a:r>
              <a:rPr lang="en-US" sz="1600" dirty="0" smtClean="0">
                <a:latin typeface="Proxima Nova" panose="020B0604020202020204" charset="0"/>
                <a:ea typeface="Times New Roman" panose="02020603050405020304" pitchFamily="18" charset="0"/>
                <a:cs typeface="Times New Roman" panose="02020603050405020304" pitchFamily="18" charset="0"/>
              </a:rPr>
              <a:t>13.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RSocket</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a:latin typeface="Proxima Nova" panose="020B0604020202020204" charset="0"/>
                <a:ea typeface="Times New Roman" panose="02020603050405020304" pitchFamily="18" charset="0"/>
                <a:cs typeface="Times New Roman" panose="02020603050405020304" pitchFamily="18" charset="0"/>
              </a:rPr>
              <a:t>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gn="just">
              <a:lnSpc>
                <a:spcPts val="1875"/>
              </a:lnSpc>
              <a:spcBef>
                <a:spcPts val="300"/>
              </a:spcBef>
              <a:spcAft>
                <a:spcPts val="800"/>
              </a:spcAft>
              <a:tabLst>
                <a:tab pos="457200" algn="l"/>
              </a:tabLst>
            </a:pPr>
            <a:r>
              <a:rPr lang="en-US" sz="1600" dirty="0" smtClean="0">
                <a:latin typeface="Proxima Nova" panose="020B0604020202020204" charset="0"/>
                <a:ea typeface="Times New Roman" panose="02020603050405020304" pitchFamily="18" charset="0"/>
                <a:cs typeface="Times New Roman" panose="02020603050405020304" pitchFamily="18" charset="0"/>
              </a:rPr>
              <a:t>14. Actuator </a:t>
            </a:r>
            <a:r>
              <a:rPr lang="en-US" sz="1600" dirty="0">
                <a:latin typeface="Proxima Nova" panose="020B0604020202020204" charset="0"/>
                <a:ea typeface="Times New Roman" panose="02020603050405020304" pitchFamily="18" charset="0"/>
                <a:cs typeface="Times New Roman" panose="02020603050405020304" pitchFamily="18" charset="0"/>
              </a:rPr>
              <a:t>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gn="just">
              <a:lnSpc>
                <a:spcPts val="1875"/>
              </a:lnSpc>
              <a:spcBef>
                <a:spcPts val="300"/>
              </a:spcBef>
              <a:spcAft>
                <a:spcPts val="800"/>
              </a:spcAft>
              <a:tabLst>
                <a:tab pos="457200" algn="l"/>
              </a:tabLst>
            </a:pPr>
            <a:r>
              <a:rPr lang="en-US" sz="1600" dirty="0" smtClean="0">
                <a:latin typeface="Proxima Nova" panose="020B0604020202020204" charset="0"/>
                <a:ea typeface="Times New Roman" panose="02020603050405020304" pitchFamily="18" charset="0"/>
                <a:cs typeface="Times New Roman" panose="02020603050405020304" pitchFamily="18" charset="0"/>
              </a:rPr>
              <a:t>15. </a:t>
            </a:r>
            <a:r>
              <a:rPr lang="en-US" sz="1600" dirty="0" err="1" smtClean="0">
                <a:latin typeface="Proxima Nova" panose="020B0604020202020204" charset="0"/>
                <a:ea typeface="Times New Roman" panose="02020603050405020304" pitchFamily="18" charset="0"/>
                <a:cs typeface="Times New Roman" panose="02020603050405020304" pitchFamily="18" charset="0"/>
              </a:rPr>
              <a:t>DevTools</a:t>
            </a:r>
            <a:r>
              <a:rPr lang="en-US" sz="1600" dirty="0" smtClean="0">
                <a:latin typeface="Proxima Nova" panose="020B0604020202020204" charset="0"/>
                <a:ea typeface="Times New Roman" panose="02020603050405020304" pitchFamily="18" charset="0"/>
                <a:cs typeface="Times New Roman" panose="02020603050405020304" pitchFamily="18" charset="0"/>
              </a:rPr>
              <a:t> </a:t>
            </a:r>
            <a:r>
              <a:rPr lang="en-US" sz="1600" dirty="0">
                <a:latin typeface="Proxima Nova" panose="020B0604020202020204" charset="0"/>
                <a:ea typeface="Times New Roman" panose="02020603050405020304" pitchFamily="18" charset="0"/>
                <a:cs typeface="Times New Roman" panose="02020603050405020304" pitchFamily="18" charset="0"/>
              </a:rPr>
              <a:t>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gn="just">
              <a:lnSpc>
                <a:spcPts val="1875"/>
              </a:lnSpc>
              <a:spcBef>
                <a:spcPts val="300"/>
              </a:spcBef>
              <a:spcAft>
                <a:spcPts val="800"/>
              </a:spcAft>
              <a:tabLst>
                <a:tab pos="457200" algn="l"/>
              </a:tabLst>
            </a:pPr>
            <a:r>
              <a:rPr lang="en-US" sz="1600" dirty="0" smtClean="0">
                <a:latin typeface="Proxima Nova" panose="020B0604020202020204" charset="0"/>
                <a:ea typeface="Times New Roman" panose="02020603050405020304" pitchFamily="18" charset="0"/>
                <a:cs typeface="Times New Roman" panose="02020603050405020304" pitchFamily="18" charset="0"/>
              </a:rPr>
              <a:t>16. Testing </a:t>
            </a:r>
            <a:r>
              <a:rPr lang="en-US" sz="1600" dirty="0">
                <a:latin typeface="Proxima Nova" panose="020B0604020202020204" charset="0"/>
                <a:ea typeface="Times New Roman" panose="02020603050405020304" pitchFamily="18" charset="0"/>
                <a:cs typeface="Times New Roman" panose="02020603050405020304" pitchFamily="18" charset="0"/>
              </a:rPr>
              <a:t>Properties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16379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Core properties</a:t>
            </a:r>
            <a:endParaRPr lang="en-US" altLang="en-US" sz="2200" dirty="0"/>
          </a:p>
        </p:txBody>
      </p:sp>
      <p:graphicFrame>
        <p:nvGraphicFramePr>
          <p:cNvPr id="3" name="Table 2"/>
          <p:cNvGraphicFramePr>
            <a:graphicFrameLocks noGrp="1"/>
          </p:cNvGraphicFramePr>
          <p:nvPr>
            <p:extLst>
              <p:ext uri="{D42A27DB-BD31-4B8C-83A1-F6EECF244321}">
                <p14:modId xmlns:p14="http://schemas.microsoft.com/office/powerpoint/2010/main" val="2907880384"/>
              </p:ext>
            </p:extLst>
          </p:nvPr>
        </p:nvGraphicFramePr>
        <p:xfrm>
          <a:off x="120024" y="1282065"/>
          <a:ext cx="8635355" cy="3745186"/>
        </p:xfrm>
        <a:graphic>
          <a:graphicData uri="http://schemas.openxmlformats.org/drawingml/2006/table">
            <a:tbl>
              <a:tblPr firstRow="1" firstCol="1" bandRow="1">
                <a:tableStyleId>{0660B408-B3CF-4A94-85FC-2B1E0A45F4A2}</a:tableStyleId>
              </a:tblPr>
              <a:tblGrid>
                <a:gridCol w="3629016"/>
                <a:gridCol w="4122420"/>
                <a:gridCol w="883919"/>
              </a:tblGrid>
              <a:tr h="332460">
                <a:tc>
                  <a:txBody>
                    <a:bodyPr/>
                    <a:lstStyle/>
                    <a:p>
                      <a:pPr algn="ctr">
                        <a:lnSpc>
                          <a:spcPct val="120000"/>
                        </a:lnSpc>
                        <a:spcAft>
                          <a:spcPts val="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Name</a:t>
                      </a:r>
                    </a:p>
                  </a:txBody>
                  <a:tcPr marL="7348" marR="7348" marT="7348" marB="7348" anchor="ctr"/>
                </a:tc>
                <a:tc>
                  <a:txBody>
                    <a:bodyPr/>
                    <a:lstStyle/>
                    <a:p>
                      <a:pPr algn="ctr">
                        <a:lnSpc>
                          <a:spcPct val="120000"/>
                        </a:lnSpc>
                        <a:spcAft>
                          <a:spcPts val="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Description</a:t>
                      </a:r>
                    </a:p>
                  </a:txBody>
                  <a:tcPr marL="7348" marR="7348" marT="7348" marB="7348" anchor="ctr"/>
                </a:tc>
                <a:tc>
                  <a:txBody>
                    <a:bodyPr/>
                    <a:lstStyle/>
                    <a:p>
                      <a:pPr>
                        <a:lnSpc>
                          <a:spcPct val="120000"/>
                        </a:lnSpc>
                        <a:spcAft>
                          <a:spcPts val="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Default Value</a:t>
                      </a:r>
                    </a:p>
                  </a:txBody>
                  <a:tcPr marL="7348" marR="7348" marT="7348" marB="7348"/>
                </a:tc>
              </a:tr>
              <a:tr h="226818">
                <a:tc>
                  <a:txBody>
                    <a:bodyPr/>
                    <a:lstStyle/>
                    <a:p>
                      <a:pPr>
                        <a:lnSpc>
                          <a:spcPct val="120000"/>
                        </a:lnSpc>
                        <a:spcAft>
                          <a:spcPts val="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logging.config</a:t>
                      </a:r>
                    </a:p>
                  </a:txBody>
                  <a:tcPr marL="9525" marR="9525" marT="9525" marB="9525" anchor="ctr"/>
                </a:tc>
                <a:tc>
                  <a:txBody>
                    <a:bodyPr/>
                    <a:lstStyle/>
                    <a:p>
                      <a:pPr>
                        <a:lnSpc>
                          <a:spcPct val="120000"/>
                        </a:lnSpc>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Vị</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trí</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tệp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cấu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hình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ghi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nhật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ký</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7348" marR="7348" marT="7348" marB="7348" anchor="ctr"/>
                </a:tc>
                <a:tc>
                  <a:txBody>
                    <a:bodyPr/>
                    <a:lstStyle/>
                    <a:p>
                      <a:pPr>
                        <a:lnSpc>
                          <a:spcPct val="120000"/>
                        </a:lnSpc>
                      </a:pP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7348" marR="7348" marT="7348" marB="7348" anchor="ctr"/>
                </a:tc>
              </a:tr>
              <a:tr h="226818">
                <a:tc>
                  <a:txBody>
                    <a:bodyPr/>
                    <a:lstStyle/>
                    <a:p>
                      <a:pPr>
                        <a:lnSpc>
                          <a:spcPct val="120000"/>
                        </a:lnSpc>
                        <a:spcAft>
                          <a:spcPts val="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logging.file.name</a:t>
                      </a:r>
                    </a:p>
                  </a:txBody>
                  <a:tcPr marL="9525" marR="9525" marT="9525" marB="9525" anchor="ctr"/>
                </a:tc>
                <a:tc>
                  <a:txBody>
                    <a:bodyPr/>
                    <a:lstStyle/>
                    <a:p>
                      <a:pPr>
                        <a:lnSpc>
                          <a:spcPct val="120000"/>
                        </a:lnSpc>
                        <a:spcAft>
                          <a:spcPts val="80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tệp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nhật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ký</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p>
                  </a:txBody>
                  <a:tcPr marL="7348" marR="7348" marT="7348" marB="7348" anchor="ctr"/>
                </a:tc>
                <a:tc>
                  <a:txBody>
                    <a:bodyPr/>
                    <a:lstStyle/>
                    <a:p>
                      <a:pPr>
                        <a:lnSpc>
                          <a:spcPct val="120000"/>
                        </a:lnSpc>
                      </a:pP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7348" marR="7348" marT="7348" marB="7348" anchor="ctr"/>
                </a:tc>
              </a:tr>
              <a:tr h="226818">
                <a:tc>
                  <a:txBody>
                    <a:bodyPr/>
                    <a:lstStyle/>
                    <a:p>
                      <a:pPr>
                        <a:lnSpc>
                          <a:spcPct val="120000"/>
                        </a:lnSpc>
                        <a:spcAft>
                          <a:spcPts val="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logging.file.path</a:t>
                      </a:r>
                    </a:p>
                  </a:txBody>
                  <a:tcPr marL="9525" marR="9525" marT="9525" marB="9525" anchor="ctr"/>
                </a:tc>
                <a:tc>
                  <a:txBody>
                    <a:bodyPr/>
                    <a:lstStyle/>
                    <a:p>
                      <a:pPr>
                        <a:lnSpc>
                          <a:spcPct val="120000"/>
                        </a:lnSpc>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Vị</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trí</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tệp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nhật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ký</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p>
                  </a:txBody>
                  <a:tcPr marL="7348" marR="7348" marT="7348" marB="7348" anchor="ctr"/>
                </a:tc>
                <a:tc>
                  <a:txBody>
                    <a:bodyPr/>
                    <a:lstStyle/>
                    <a:p>
                      <a:pPr>
                        <a:lnSpc>
                          <a:spcPct val="120000"/>
                        </a:lnSpc>
                      </a:pP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7348" marR="7348" marT="7348" marB="7348" anchor="ctr"/>
                </a:tc>
              </a:tr>
              <a:tr h="232475">
                <a:tc>
                  <a:txBody>
                    <a:bodyPr/>
                    <a:lstStyle/>
                    <a:p>
                      <a:pPr>
                        <a:lnSpc>
                          <a:spcPct val="120000"/>
                        </a:lnSpc>
                        <a:spcAft>
                          <a:spcPts val="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spring.application.admin.enabled</a:t>
                      </a:r>
                    </a:p>
                  </a:txBody>
                  <a:tcPr marL="9525" marR="9525" marT="9525" marB="9525" anchor="ctr"/>
                </a:tc>
                <a:tc>
                  <a:txBody>
                    <a:bodyPr/>
                    <a:lstStyle/>
                    <a:p>
                      <a:pPr>
                        <a:lnSpc>
                          <a:spcPct val="120000"/>
                        </a:lnSpc>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Có</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bật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tính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năng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quản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trị</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ứng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dụng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hay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7348" marR="7348" marT="7348" marB="7348" anchor="ctr"/>
                </a:tc>
                <a:tc>
                  <a:txBody>
                    <a:bodyPr/>
                    <a:lstStyle/>
                    <a:p>
                      <a:pPr>
                        <a:lnSpc>
                          <a:spcPct val="120000"/>
                        </a:lnSpc>
                        <a:spcAft>
                          <a:spcPts val="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false</a:t>
                      </a:r>
                    </a:p>
                  </a:txBody>
                  <a:tcPr marL="7348" marR="7348" marT="7348" marB="7348" anchor="ctr"/>
                </a:tc>
              </a:tr>
              <a:tr h="226818">
                <a:tc>
                  <a:txBody>
                    <a:bodyPr/>
                    <a:lstStyle/>
                    <a:p>
                      <a:pPr>
                        <a:lnSpc>
                          <a:spcPct val="120000"/>
                        </a:lnSpc>
                        <a:spcAft>
                          <a:spcPts val="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spring.application.name</a:t>
                      </a:r>
                    </a:p>
                  </a:txBody>
                  <a:tcPr marL="9525" marR="9525" marT="9525" marB="9525" anchor="ctr"/>
                </a:tc>
                <a:tc>
                  <a:txBody>
                    <a:bodyPr/>
                    <a:lstStyle/>
                    <a:p>
                      <a:pPr>
                        <a:lnSpc>
                          <a:spcPct val="120000"/>
                        </a:lnSpc>
                        <a:spcAft>
                          <a:spcPts val="80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ứng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dụng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7348" marR="7348" marT="7348" marB="7348" anchor="ctr"/>
                </a:tc>
                <a:tc>
                  <a:txBody>
                    <a:bodyPr/>
                    <a:lstStyle/>
                    <a:p>
                      <a:pPr>
                        <a:lnSpc>
                          <a:spcPct val="120000"/>
                        </a:lnSpc>
                      </a:pP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7348" marR="7348" marT="7348" marB="7348" anchor="ctr"/>
                </a:tc>
              </a:tr>
              <a:tr h="226818">
                <a:tc>
                  <a:txBody>
                    <a:bodyPr/>
                    <a:lstStyle/>
                    <a:p>
                      <a:pPr>
                        <a:lnSpc>
                          <a:spcPct val="120000"/>
                        </a:lnSpc>
                        <a:spcAft>
                          <a:spcPts val="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spring.config.import</a:t>
                      </a:r>
                    </a:p>
                  </a:txBody>
                  <a:tcPr marL="9525" marR="9525" marT="9525" marB="9525" anchor="ctr"/>
                </a:tc>
                <a:tc>
                  <a:txBody>
                    <a:bodyPr/>
                    <a:lstStyle/>
                    <a:p>
                      <a:pPr>
                        <a:lnSpc>
                          <a:spcPct val="120000"/>
                        </a:lnSpc>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Nhập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dữ</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liệu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cấu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hình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bổ</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sung.</a:t>
                      </a:r>
                    </a:p>
                  </a:txBody>
                  <a:tcPr marL="7348" marR="7348" marT="7348" marB="7348" anchor="ctr"/>
                </a:tc>
                <a:tc>
                  <a:txBody>
                    <a:bodyPr/>
                    <a:lstStyle/>
                    <a:p>
                      <a:pPr>
                        <a:lnSpc>
                          <a:spcPct val="120000"/>
                        </a:lnSpc>
                      </a:pP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7348" marR="7348" marT="7348" marB="7348" anchor="ctr"/>
                </a:tc>
              </a:tr>
              <a:tr h="226818">
                <a:tc>
                  <a:txBody>
                    <a:bodyPr/>
                    <a:lstStyle/>
                    <a:p>
                      <a:pPr>
                        <a:lnSpc>
                          <a:spcPct val="120000"/>
                        </a:lnSpc>
                        <a:spcAft>
                          <a:spcPts val="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spring.config.location</a:t>
                      </a:r>
                    </a:p>
                  </a:txBody>
                  <a:tcPr marL="9525" marR="9525" marT="9525" marB="9525" anchor="ctr"/>
                </a:tc>
                <a:tc>
                  <a:txBody>
                    <a:bodyPr/>
                    <a:lstStyle/>
                    <a:p>
                      <a:pPr>
                        <a:lnSpc>
                          <a:spcPct val="120000"/>
                        </a:lnSpc>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cấu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hình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vị</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trí</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tệp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thay</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thế</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mặc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7348" marR="7348" marT="7348" marB="7348" anchor="ctr"/>
                </a:tc>
                <a:tc>
                  <a:txBody>
                    <a:bodyPr/>
                    <a:lstStyle/>
                    <a:p>
                      <a:pPr>
                        <a:lnSpc>
                          <a:spcPct val="120000"/>
                        </a:lnSpc>
                      </a:pP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7348" marR="7348" marT="7348" marB="7348" anchor="ctr"/>
                </a:tc>
              </a:tr>
            </a:tbl>
          </a:graphicData>
        </a:graphic>
      </p:graphicFrame>
    </p:spTree>
    <p:extLst>
      <p:ext uri="{BB962C8B-B14F-4D97-AF65-F5344CB8AC3E}">
        <p14:creationId xmlns:p14="http://schemas.microsoft.com/office/powerpoint/2010/main" val="12358319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Core properties</a:t>
            </a:r>
            <a:endParaRPr lang="en-US" altLang="en-US" sz="2200" dirty="0"/>
          </a:p>
        </p:txBody>
      </p:sp>
      <p:graphicFrame>
        <p:nvGraphicFramePr>
          <p:cNvPr id="3" name="Table 2"/>
          <p:cNvGraphicFramePr>
            <a:graphicFrameLocks noGrp="1"/>
          </p:cNvGraphicFramePr>
          <p:nvPr>
            <p:extLst>
              <p:ext uri="{D42A27DB-BD31-4B8C-83A1-F6EECF244321}">
                <p14:modId xmlns:p14="http://schemas.microsoft.com/office/powerpoint/2010/main" val="3377442380"/>
              </p:ext>
            </p:extLst>
          </p:nvPr>
        </p:nvGraphicFramePr>
        <p:xfrm>
          <a:off x="142884" y="1253797"/>
          <a:ext cx="8635355" cy="3625452"/>
        </p:xfrm>
        <a:graphic>
          <a:graphicData uri="http://schemas.openxmlformats.org/drawingml/2006/table">
            <a:tbl>
              <a:tblPr firstRow="1" firstCol="1" bandRow="1">
                <a:tableStyleId>{0660B408-B3CF-4A94-85FC-2B1E0A45F4A2}</a:tableStyleId>
              </a:tblPr>
              <a:tblGrid>
                <a:gridCol w="3423276"/>
                <a:gridCol w="4328160"/>
                <a:gridCol w="883919"/>
              </a:tblGrid>
              <a:tr h="347055">
                <a:tc>
                  <a:txBody>
                    <a:bodyPr/>
                    <a:lstStyle/>
                    <a:p>
                      <a:pPr algn="ctr">
                        <a:lnSpc>
                          <a:spcPct val="107000"/>
                        </a:lnSpc>
                        <a:spcAft>
                          <a:spcPts val="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Name</a:t>
                      </a:r>
                    </a:p>
                  </a:txBody>
                  <a:tcPr marL="7348" marR="7348" marT="7348" marB="7348" anchor="ctr"/>
                </a:tc>
                <a:tc>
                  <a:txBody>
                    <a:bodyPr/>
                    <a:lstStyle/>
                    <a:p>
                      <a:pPr algn="ctr">
                        <a:lnSpc>
                          <a:spcPct val="107000"/>
                        </a:lnSpc>
                        <a:spcAft>
                          <a:spcPts val="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Description</a:t>
                      </a:r>
                    </a:p>
                  </a:txBody>
                  <a:tcPr marL="7348" marR="7348" marT="7348" marB="7348" anchor="ctr"/>
                </a:tc>
                <a:tc>
                  <a:txBody>
                    <a:bodyPr/>
                    <a:lstStyle/>
                    <a:p>
                      <a:pPr algn="ctr">
                        <a:lnSpc>
                          <a:spcPct val="107000"/>
                        </a:lnSpc>
                        <a:spcAft>
                          <a:spcPts val="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Default Value</a:t>
                      </a:r>
                    </a:p>
                  </a:txBody>
                  <a:tcPr marL="7348" marR="7348" marT="7348" marB="7348"/>
                </a:tc>
              </a:tr>
              <a:tr h="226818">
                <a:tc>
                  <a:txBody>
                    <a:bodyPr/>
                    <a:lstStyle/>
                    <a:p>
                      <a:pPr>
                        <a:lnSpc>
                          <a:spcPct val="107000"/>
                        </a:lnSpc>
                        <a:spcAft>
                          <a:spcPts val="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spring.config.name</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nchor="ctr"/>
                </a:tc>
                <a:tc>
                  <a:txBody>
                    <a:bodyPr/>
                    <a:lstStyle/>
                    <a:p>
                      <a:pPr>
                        <a:lnSpc>
                          <a:spcPct val="107000"/>
                        </a:lnSpc>
                        <a:spcAft>
                          <a:spcPts val="80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tệp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cấu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hình.</a:t>
                      </a:r>
                    </a:p>
                  </a:txBody>
                  <a:tcPr marL="7348" marR="7348" marT="7348" marB="7348" anchor="ctr"/>
                </a:tc>
                <a:tc>
                  <a:txBody>
                    <a:bodyPr/>
                    <a:lstStyle/>
                    <a:p>
                      <a:pPr>
                        <a:lnSpc>
                          <a:spcPct val="107000"/>
                        </a:lnSpc>
                        <a:spcAft>
                          <a:spcPts val="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application</a:t>
                      </a:r>
                    </a:p>
                  </a:txBody>
                  <a:tcPr marL="7348" marR="7348" marT="7348" marB="7348" anchor="ctr"/>
                </a:tc>
              </a:tr>
              <a:tr h="232475">
                <a:tc>
                  <a:txBody>
                    <a:bodyPr/>
                    <a:lstStyle/>
                    <a:p>
                      <a:pPr>
                        <a:lnSpc>
                          <a:spcPct val="107000"/>
                        </a:lnSpc>
                        <a:spcAft>
                          <a:spcPts val="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spring.main.sources</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nchor="ctr"/>
                </a:tc>
                <a:tc>
                  <a:txBody>
                    <a:bodyPr/>
                    <a:lstStyle/>
                    <a:p>
                      <a:pPr>
                        <a:lnSpc>
                          <a:spcPct val="107000"/>
                        </a:lnSpc>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Nguồn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để</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vào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ApplicationContext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7348" marR="7348" marT="7348" marB="7348" anchor="ctr"/>
                </a:tc>
                <a:tc>
                  <a:txBody>
                    <a:bodyPr/>
                    <a:lstStyle/>
                    <a:p>
                      <a:pPr>
                        <a:lnSpc>
                          <a:spcPct val="107000"/>
                        </a:lnSpc>
                      </a:pPr>
                      <a:endPar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7348" marR="7348" marT="7348" marB="7348" anchor="ctr"/>
                </a:tc>
              </a:tr>
              <a:tr h="368257">
                <a:tc>
                  <a:txBody>
                    <a:bodyPr/>
                    <a:lstStyle/>
                    <a:p>
                      <a:pPr>
                        <a:lnSpc>
                          <a:spcPct val="107000"/>
                        </a:lnSpc>
                        <a:spcAft>
                          <a:spcPts val="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spring.profiles.default</a:t>
                      </a:r>
                    </a:p>
                  </a:txBody>
                  <a:tcPr marL="9525" marR="9525" marT="9525" marB="9525" anchor="ctr"/>
                </a:tc>
                <a:tc>
                  <a:txBody>
                    <a:bodyPr/>
                    <a:lstStyle/>
                    <a:p>
                      <a:pPr>
                        <a:lnSpc>
                          <a:spcPct val="107000"/>
                        </a:lnSpc>
                        <a:spcAft>
                          <a:spcPts val="80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cấu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hình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để</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bật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nếu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có</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cấu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hình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nào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đang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hoạt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động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7348" marR="7348" marT="7348" marB="7348" anchor="ctr"/>
                </a:tc>
                <a:tc>
                  <a:txBody>
                    <a:bodyPr/>
                    <a:lstStyle/>
                    <a:p>
                      <a:pPr>
                        <a:lnSpc>
                          <a:spcPct val="107000"/>
                        </a:lnSpc>
                        <a:spcAft>
                          <a:spcPts val="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default</a:t>
                      </a:r>
                    </a:p>
                  </a:txBody>
                  <a:tcPr marL="7348" marR="7348" marT="7348" marB="7348" anchor="ctr"/>
                </a:tc>
              </a:tr>
              <a:tr h="380087">
                <a:tc>
                  <a:txBody>
                    <a:bodyPr/>
                    <a:lstStyle/>
                    <a:p>
                      <a:pPr>
                        <a:lnSpc>
                          <a:spcPct val="107000"/>
                        </a:lnSpc>
                        <a:spcAft>
                          <a:spcPts val="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spring.profiles.include</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nchor="ctr"/>
                </a:tc>
                <a:tc>
                  <a:txBody>
                    <a:bodyPr/>
                    <a:lstStyle/>
                    <a:p>
                      <a:pPr>
                        <a:lnSpc>
                          <a:spcPct val="107000"/>
                        </a:lnSpc>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Kích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hoạt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vô</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điều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kiện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danh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sách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cấu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hình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phân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tách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bằng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dấu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phẩy</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7348" marR="7348" marT="7348" marB="7348" anchor="ctr"/>
                </a:tc>
                <a:tc>
                  <a:txBody>
                    <a:bodyPr/>
                    <a:lstStyle/>
                    <a:p>
                      <a:pPr>
                        <a:lnSpc>
                          <a:spcPct val="107000"/>
                        </a:lnSpc>
                      </a:pPr>
                      <a:endPar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7348" marR="7348" marT="7348" marB="7348" anchor="ctr"/>
                </a:tc>
              </a:tr>
              <a:tr h="226818">
                <a:tc>
                  <a:txBody>
                    <a:bodyPr/>
                    <a:lstStyle/>
                    <a:p>
                      <a:pPr>
                        <a:lnSpc>
                          <a:spcPct val="107000"/>
                        </a:lnSpc>
                        <a:spcAft>
                          <a:spcPts val="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spring.task.execution.pool.core-size</a:t>
                      </a:r>
                    </a:p>
                  </a:txBody>
                  <a:tcPr marL="9525" marR="9525" marT="9525" marB="9525" anchor="ctr"/>
                </a:tc>
                <a:tc>
                  <a:txBody>
                    <a:bodyPr/>
                    <a:lstStyle/>
                    <a:p>
                      <a:pPr>
                        <a:lnSpc>
                          <a:spcPct val="107000"/>
                        </a:lnSpc>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Số</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lõi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chủ</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đề</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7348" marR="7348" marT="7348" marB="7348" anchor="ctr"/>
                </a:tc>
                <a:tc>
                  <a:txBody>
                    <a:bodyPr/>
                    <a:lstStyle/>
                    <a:p>
                      <a:pPr>
                        <a:lnSpc>
                          <a:spcPct val="107000"/>
                        </a:lnSpc>
                        <a:spcAft>
                          <a:spcPts val="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8</a:t>
                      </a:r>
                    </a:p>
                  </a:txBody>
                  <a:tcPr marL="7348" marR="7348" marT="7348" marB="7348" anchor="ctr"/>
                </a:tc>
              </a:tr>
              <a:tr h="226818">
                <a:tc>
                  <a:txBody>
                    <a:bodyPr/>
                    <a:lstStyle/>
                    <a:p>
                      <a:pPr>
                        <a:lnSpc>
                          <a:spcPct val="107000"/>
                        </a:lnSpc>
                        <a:spcAft>
                          <a:spcPts val="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spring.task.scheduling.pool.size</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tc>
                <a:tc>
                  <a:txBody>
                    <a:bodyPr/>
                    <a:lstStyle/>
                    <a:p>
                      <a:pPr>
                        <a:lnSpc>
                          <a:spcPct val="107000"/>
                        </a:lnSpc>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Số</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lượng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chủ</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đề</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tối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phép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7348" marR="7348" marT="7348" marB="7348"/>
                </a:tc>
                <a:tc>
                  <a:txBody>
                    <a:bodyPr/>
                    <a:lstStyle/>
                    <a:p>
                      <a:pPr>
                        <a:lnSpc>
                          <a:spcPct val="107000"/>
                        </a:lnSpc>
                        <a:spcAft>
                          <a:spcPts val="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1</a:t>
                      </a:r>
                    </a:p>
                  </a:txBody>
                  <a:tcPr marL="7348" marR="7348" marT="7348" marB="7348"/>
                </a:tc>
              </a:tr>
            </a:tbl>
          </a:graphicData>
        </a:graphic>
      </p:graphicFrame>
    </p:spTree>
    <p:extLst>
      <p:ext uri="{BB962C8B-B14F-4D97-AF65-F5344CB8AC3E}">
        <p14:creationId xmlns:p14="http://schemas.microsoft.com/office/powerpoint/2010/main" val="7175506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Data properties</a:t>
            </a:r>
            <a:endParaRPr lang="en-US" altLang="en-US" sz="2200" dirty="0"/>
          </a:p>
        </p:txBody>
      </p:sp>
      <p:graphicFrame>
        <p:nvGraphicFramePr>
          <p:cNvPr id="3" name="Table 2"/>
          <p:cNvGraphicFramePr>
            <a:graphicFrameLocks noGrp="1"/>
          </p:cNvGraphicFramePr>
          <p:nvPr>
            <p:extLst>
              <p:ext uri="{D42A27DB-BD31-4B8C-83A1-F6EECF244321}">
                <p14:modId xmlns:p14="http://schemas.microsoft.com/office/powerpoint/2010/main" val="1682659000"/>
              </p:ext>
            </p:extLst>
          </p:nvPr>
        </p:nvGraphicFramePr>
        <p:xfrm>
          <a:off x="126471" y="1217588"/>
          <a:ext cx="8806513" cy="3777516"/>
        </p:xfrm>
        <a:graphic>
          <a:graphicData uri="http://schemas.openxmlformats.org/drawingml/2006/table">
            <a:tbl>
              <a:tblPr firstRow="1" firstCol="1" bandRow="1">
                <a:tableStyleId>{0660B408-B3CF-4A94-85FC-2B1E0A45F4A2}</a:tableStyleId>
              </a:tblPr>
              <a:tblGrid>
                <a:gridCol w="3051069"/>
                <a:gridCol w="5755444"/>
              </a:tblGrid>
              <a:tr h="332460">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Name</a:t>
                      </a:r>
                    </a:p>
                  </a:txBody>
                  <a:tcPr marL="7348" marR="7348" marT="7348" marB="7348"/>
                </a:tc>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Description</a:t>
                      </a:r>
                    </a:p>
                  </a:txBody>
                  <a:tcPr marL="7348" marR="7348" marT="7348" marB="7348"/>
                </a:tc>
              </a:tr>
              <a:tr h="226818">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spring.datasource.name</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nchor="ctr"/>
                </a:tc>
                <a:tc>
                  <a:txBody>
                    <a:bodyPr/>
                    <a:lstStyle/>
                    <a:p>
                      <a:pPr>
                        <a:lnSpc>
                          <a:spcPct val="150000"/>
                        </a:lnSpc>
                        <a:spcBef>
                          <a:spcPts val="600"/>
                        </a:spcBef>
                        <a:spcAft>
                          <a:spcPts val="60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nguồn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dữ</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liệu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sẽ</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sử</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dụng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nếu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smtClean="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"generate-unique-name"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là</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sai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Mặc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là</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testdb</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sử</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dụng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cơ</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sở</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dữ</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liệu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nhúng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nếu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thì</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nchor="ctr"/>
                </a:tc>
              </a:tr>
              <a:tr h="226818">
                <a:tc>
                  <a:txBody>
                    <a:bodyPr/>
                    <a:lstStyle/>
                    <a:p>
                      <a:pPr>
                        <a:lnSpc>
                          <a:spcPct val="150000"/>
                        </a:lnSpc>
                        <a:spcBef>
                          <a:spcPts val="600"/>
                        </a:spcBef>
                        <a:spcAft>
                          <a:spcPts val="60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spring.datasource.password</a:t>
                      </a:r>
                    </a:p>
                  </a:txBody>
                  <a:tcPr marL="9525" marR="9525" marT="9525" marB="9525" anchor="ctr"/>
                </a:tc>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Mật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khẩu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đăng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nhập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cơ</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sở</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dữ</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liệu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nchor="ctr"/>
                </a:tc>
              </a:tr>
              <a:tr h="232475">
                <a:tc>
                  <a:txBody>
                    <a:bodyPr/>
                    <a:lstStyle/>
                    <a:p>
                      <a:pPr>
                        <a:lnSpc>
                          <a:spcPct val="150000"/>
                        </a:lnSpc>
                        <a:spcBef>
                          <a:spcPts val="600"/>
                        </a:spcBef>
                        <a:spcAft>
                          <a:spcPts val="60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spring.datasource.type</a:t>
                      </a:r>
                    </a:p>
                  </a:txBody>
                  <a:tcPr marL="9525" marR="9525" marT="9525" marB="9525" anchor="ctr"/>
                </a:tc>
                <a:tc>
                  <a:txBody>
                    <a:bodyPr/>
                    <a:lstStyle/>
                    <a:p>
                      <a:pPr>
                        <a:lnSpc>
                          <a:spcPct val="150000"/>
                        </a:lnSpc>
                        <a:spcBef>
                          <a:spcPts val="600"/>
                        </a:spcBef>
                        <a:spcAft>
                          <a:spcPts val="60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đủ</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điều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kiện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việc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triển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khai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nhóm</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kết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nối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để</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sử</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smtClean="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dụng</a:t>
                      </a:r>
                      <a:r>
                        <a:rPr lang="en-US" sz="1800" b="0" i="0" u="none" strike="noStrike" cap="none" dirty="0" smtClean="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smtClean="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smtClean="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tự</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động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phát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hiện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từ</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đường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dẫn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lớp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nchor="ctr"/>
                </a:tc>
              </a:tr>
              <a:tr h="368257">
                <a:tc>
                  <a:txBody>
                    <a:bodyPr/>
                    <a:lstStyle/>
                    <a:p>
                      <a:pPr>
                        <a:lnSpc>
                          <a:spcPct val="150000"/>
                        </a:lnSpc>
                        <a:spcBef>
                          <a:spcPts val="600"/>
                        </a:spcBef>
                        <a:spcAft>
                          <a:spcPts val="60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spring.datasource.url</a:t>
                      </a:r>
                    </a:p>
                  </a:txBody>
                  <a:tcPr marL="9525" marR="9525" marT="9525" marB="9525" anchor="ctr"/>
                </a:tc>
                <a:tc>
                  <a:txBody>
                    <a:bodyPr/>
                    <a:lstStyle/>
                    <a:p>
                      <a:pPr>
                        <a:lnSpc>
                          <a:spcPct val="150000"/>
                        </a:lnSpc>
                        <a:spcBef>
                          <a:spcPts val="600"/>
                        </a:spcBef>
                        <a:spcAft>
                          <a:spcPts val="60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URL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JDBC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cơ</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sở</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dữ</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liệu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nchor="ctr"/>
                </a:tc>
              </a:tr>
              <a:tr h="380087">
                <a:tc>
                  <a:txBody>
                    <a:bodyPr/>
                    <a:lstStyle/>
                    <a:p>
                      <a:pPr>
                        <a:lnSpc>
                          <a:spcPct val="150000"/>
                        </a:lnSpc>
                        <a:spcBef>
                          <a:spcPts val="600"/>
                        </a:spcBef>
                        <a:spcAft>
                          <a:spcPts val="60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spring.datasource.username</a:t>
                      </a:r>
                    </a:p>
                  </a:txBody>
                  <a:tcPr marL="9525" marR="9525" marT="9525" marB="9525" anchor="ctr"/>
                </a:tc>
                <a:tc>
                  <a:txBody>
                    <a:bodyPr/>
                    <a:lstStyle/>
                    <a:p>
                      <a:pPr>
                        <a:lnSpc>
                          <a:spcPct val="150000"/>
                        </a:lnSpc>
                        <a:spcBef>
                          <a:spcPts val="600"/>
                        </a:spcBef>
                        <a:spcAft>
                          <a:spcPts val="60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người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dùng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đăng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nhập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cơ</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sở</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dữ</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liệu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nchor="ctr"/>
                </a:tc>
              </a:tr>
            </a:tbl>
          </a:graphicData>
        </a:graphic>
      </p:graphicFrame>
    </p:spTree>
    <p:extLst>
      <p:ext uri="{BB962C8B-B14F-4D97-AF65-F5344CB8AC3E}">
        <p14:creationId xmlns:p14="http://schemas.microsoft.com/office/powerpoint/2010/main" val="32007624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97180" y="445025"/>
            <a:ext cx="8458920" cy="572700"/>
          </a:xfrm>
          <a:extLst>
            <a:ext uri="{FAA26D3D-D897-4be2-8F04-BA451C77F1D7}">
              <ma14:placeholderFlag xmlns="" xmlns:ma14="http://schemas.microsoft.com/office/mac/drawingml/2011/main" val="1"/>
            </a:ext>
          </a:extLst>
        </p:spPr>
        <p:txBody>
          <a:bodyPr anchor="b">
            <a:noAutofit/>
          </a:bodyPr>
          <a:lstStyle/>
          <a:p>
            <a:r>
              <a:rPr lang="vi-VN" altLang="en-US" sz="2200" dirty="0" smtClean="0"/>
              <a:t>Khái niệm spring boot</a:t>
            </a:r>
            <a:endParaRPr lang="en-US" altLang="en-US" sz="2200" dirty="0"/>
          </a:p>
        </p:txBody>
      </p:sp>
      <p:sp>
        <p:nvSpPr>
          <p:cNvPr id="8" name="Rectangle 7"/>
          <p:cNvSpPr/>
          <p:nvPr/>
        </p:nvSpPr>
        <p:spPr>
          <a:xfrm>
            <a:off x="106680" y="1198029"/>
            <a:ext cx="8823960" cy="1984518"/>
          </a:xfrm>
          <a:prstGeom prst="rect">
            <a:avLst/>
          </a:prstGeom>
        </p:spPr>
        <p:txBody>
          <a:bodyPr wrap="square">
            <a:spAutoFit/>
          </a:bodyPr>
          <a:lstStyle/>
          <a:p>
            <a:pPr algn="just">
              <a:lnSpc>
                <a:spcPct val="107000"/>
              </a:lnSpc>
              <a:spcBef>
                <a:spcPts val="800"/>
              </a:spcBef>
              <a:spcAft>
                <a:spcPts val="800"/>
              </a:spcAft>
            </a:pP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Spring </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Boot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mô-đun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cung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tính</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năng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RAD (Rapid Application Development)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Framework. </a:t>
            </a:r>
            <a:endPar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Bef>
                <a:spcPts val="800"/>
              </a:spcBef>
              <a:spcAft>
                <a:spcPts val="8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Spring Boot </a:t>
            </a:r>
            <a:r>
              <a:rPr lang="en-US" sz="18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sử</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dựa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trên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lập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có</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thể</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chạy</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vì</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nó</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cần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Spring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tối</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thiểu</a:t>
            </a:r>
            <a:r>
              <a:rPr lang="en-US" sz="18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a:t>
            </a:r>
          </a:p>
          <a:p>
            <a:pPr algn="just">
              <a:lnSpc>
                <a:spcPct val="107000"/>
              </a:lnSpc>
              <a:spcBef>
                <a:spcPts val="800"/>
              </a:spcBef>
              <a:spcAft>
                <a:spcPts val="8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Spring Boot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sự</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kết</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hợp</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giữa</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Framework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Embedded Servers.</a:t>
            </a:r>
          </a:p>
        </p:txBody>
      </p:sp>
      <p:pic>
        <p:nvPicPr>
          <p:cNvPr id="5" name="Picture 4" descr="What is Spring Boot"/>
          <p:cNvPicPr/>
          <p:nvPr/>
        </p:nvPicPr>
        <p:blipFill rotWithShape="1">
          <a:blip r:embed="rId2">
            <a:extLst>
              <a:ext uri="{28A0092B-C50C-407E-A947-70E740481C1C}">
                <a14:useLocalDpi xmlns:a14="http://schemas.microsoft.com/office/drawing/2010/main" val="0"/>
              </a:ext>
            </a:extLst>
          </a:blip>
          <a:srcRect t="10375" b="15889"/>
          <a:stretch/>
        </p:blipFill>
        <p:spPr bwMode="auto">
          <a:xfrm>
            <a:off x="1503044" y="3418840"/>
            <a:ext cx="6322695" cy="14198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86079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Data properties</a:t>
            </a:r>
            <a:endParaRPr lang="en-US" altLang="en-US" sz="2200" dirty="0"/>
          </a:p>
        </p:txBody>
      </p:sp>
      <p:graphicFrame>
        <p:nvGraphicFramePr>
          <p:cNvPr id="3" name="Table 2"/>
          <p:cNvGraphicFramePr>
            <a:graphicFrameLocks noGrp="1"/>
          </p:cNvGraphicFramePr>
          <p:nvPr>
            <p:extLst>
              <p:ext uri="{D42A27DB-BD31-4B8C-83A1-F6EECF244321}">
                <p14:modId xmlns:p14="http://schemas.microsoft.com/office/powerpoint/2010/main" val="788218392"/>
              </p:ext>
            </p:extLst>
          </p:nvPr>
        </p:nvGraphicFramePr>
        <p:xfrm>
          <a:off x="60961" y="1273907"/>
          <a:ext cx="8999220" cy="3778722"/>
        </p:xfrm>
        <a:graphic>
          <a:graphicData uri="http://schemas.openxmlformats.org/drawingml/2006/table">
            <a:tbl>
              <a:tblPr firstRow="1" firstCol="1" bandRow="1">
                <a:tableStyleId>{0660B408-B3CF-4A94-85FC-2B1E0A45F4A2}</a:tableStyleId>
              </a:tblPr>
              <a:tblGrid>
                <a:gridCol w="4581741"/>
                <a:gridCol w="4417479"/>
              </a:tblGrid>
              <a:tr h="276140">
                <a:tc>
                  <a:txBody>
                    <a:bodyPr/>
                    <a:lstStyle/>
                    <a:p>
                      <a:pPr algn="ctr">
                        <a:lnSpc>
                          <a:spcPct val="150000"/>
                        </a:lnSpc>
                        <a:spcBef>
                          <a:spcPts val="600"/>
                        </a:spcBef>
                        <a:spcAft>
                          <a:spcPts val="600"/>
                        </a:spcAft>
                      </a:pPr>
                      <a:r>
                        <a:rPr lang="en-US" sz="17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Name</a:t>
                      </a:r>
                    </a:p>
                  </a:txBody>
                  <a:tcPr marL="7348" marR="7348" marT="7348" marB="7348"/>
                </a:tc>
                <a:tc>
                  <a:txBody>
                    <a:bodyPr/>
                    <a:lstStyle/>
                    <a:p>
                      <a:pPr algn="ctr">
                        <a:lnSpc>
                          <a:spcPct val="150000"/>
                        </a:lnSpc>
                        <a:spcBef>
                          <a:spcPts val="600"/>
                        </a:spcBef>
                        <a:spcAft>
                          <a:spcPts val="600"/>
                        </a:spcAft>
                      </a:pPr>
                      <a:r>
                        <a:rPr lang="en-US" sz="17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Description</a:t>
                      </a:r>
                    </a:p>
                  </a:txBody>
                  <a:tcPr marL="7348" marR="7348" marT="7348" marB="7348"/>
                </a:tc>
              </a:tr>
              <a:tr h="226818">
                <a:tc>
                  <a:txBody>
                    <a:bodyPr/>
                    <a:lstStyle/>
                    <a:p>
                      <a:pPr>
                        <a:lnSpc>
                          <a:spcPct val="150000"/>
                        </a:lnSpc>
                        <a:spcBef>
                          <a:spcPts val="600"/>
                        </a:spcBef>
                        <a:spcAft>
                          <a:spcPts val="600"/>
                        </a:spcAft>
                      </a:pP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spring.data.jdbc.repositories.enabled</a:t>
                      </a:r>
                      <a:endPar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nchor="ctr"/>
                </a:tc>
                <a:tc>
                  <a:txBody>
                    <a:bodyPr/>
                    <a:lstStyle/>
                    <a:p>
                      <a:pPr>
                        <a:lnSpc>
                          <a:spcPct val="150000"/>
                        </a:lnSpc>
                        <a:spcBef>
                          <a:spcPts val="600"/>
                        </a:spcBef>
                        <a:spcAft>
                          <a:spcPts val="600"/>
                        </a:spcAft>
                      </a:pP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Có</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bật</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kho</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lưu</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trữ</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JDBC</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hay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nchor="ctr"/>
                </a:tc>
              </a:tr>
              <a:tr h="266570">
                <a:tc>
                  <a:txBody>
                    <a:bodyPr/>
                    <a:lstStyle/>
                    <a:p>
                      <a:pPr>
                        <a:lnSpc>
                          <a:spcPct val="150000"/>
                        </a:lnSpc>
                        <a:spcBef>
                          <a:spcPts val="600"/>
                        </a:spcBef>
                        <a:spcAft>
                          <a:spcPts val="600"/>
                        </a:spcAft>
                      </a:pP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spring.data.jpa.repositories.bootstrap</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-mode</a:t>
                      </a:r>
                    </a:p>
                  </a:txBody>
                  <a:tcPr marL="9525" marR="9525" marT="9525" marB="9525" anchor="ctr"/>
                </a:tc>
                <a:tc>
                  <a:txBody>
                    <a:bodyPr/>
                    <a:lstStyle/>
                    <a:p>
                      <a:pPr>
                        <a:lnSpc>
                          <a:spcPct val="150000"/>
                        </a:lnSpc>
                        <a:spcBef>
                          <a:spcPts val="600"/>
                        </a:spcBef>
                        <a:spcAft>
                          <a:spcPts val="600"/>
                        </a:spcAft>
                      </a:pP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Chế</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độ</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Bootstrap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kho</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JPA.</a:t>
                      </a:r>
                    </a:p>
                  </a:txBody>
                  <a:tcPr marL="9525" marR="9525" marT="9525" marB="9525" anchor="ctr"/>
                </a:tc>
              </a:tr>
              <a:tr h="226818">
                <a:tc>
                  <a:txBody>
                    <a:bodyPr/>
                    <a:lstStyle/>
                    <a:p>
                      <a:pPr>
                        <a:lnSpc>
                          <a:spcPct val="150000"/>
                        </a:lnSpc>
                        <a:spcBef>
                          <a:spcPts val="600"/>
                        </a:spcBef>
                        <a:spcAft>
                          <a:spcPts val="600"/>
                        </a:spcAft>
                      </a:pPr>
                      <a:r>
                        <a:rPr lang="en-US" sz="17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spring.data.jpa.repositories.enabled</a:t>
                      </a:r>
                    </a:p>
                  </a:txBody>
                  <a:tcPr marL="9525" marR="9525" marT="9525" marB="9525" anchor="ctr"/>
                </a:tc>
                <a:tc>
                  <a:txBody>
                    <a:bodyPr/>
                    <a:lstStyle/>
                    <a:p>
                      <a:pPr>
                        <a:lnSpc>
                          <a:spcPct val="150000"/>
                        </a:lnSpc>
                        <a:spcBef>
                          <a:spcPts val="600"/>
                        </a:spcBef>
                        <a:spcAft>
                          <a:spcPts val="600"/>
                        </a:spcAft>
                      </a:pP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Có</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bật</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kho</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lưu</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trữ</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JPA hay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nchor="ctr"/>
                </a:tc>
              </a:tr>
              <a:tr h="232475">
                <a:tc>
                  <a:txBody>
                    <a:bodyPr/>
                    <a:lstStyle/>
                    <a:p>
                      <a:pPr>
                        <a:lnSpc>
                          <a:spcPct val="150000"/>
                        </a:lnSpc>
                        <a:spcBef>
                          <a:spcPts val="600"/>
                        </a:spcBef>
                        <a:spcAft>
                          <a:spcPts val="600"/>
                        </a:spcAft>
                      </a:pP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spring.datasource.driver</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-class-name</a:t>
                      </a:r>
                    </a:p>
                  </a:txBody>
                  <a:tcPr marL="9525" marR="9525" marT="9525" marB="9525" anchor="ctr"/>
                </a:tc>
                <a:tc>
                  <a:txBody>
                    <a:bodyPr/>
                    <a:lstStyle/>
                    <a:p>
                      <a:pPr>
                        <a:lnSpc>
                          <a:spcPct val="150000"/>
                        </a:lnSpc>
                        <a:spcBef>
                          <a:spcPts val="600"/>
                        </a:spcBef>
                        <a:spcAft>
                          <a:spcPts val="600"/>
                        </a:spcAft>
                      </a:pP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đầy</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đủ</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trình</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điều</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khiển</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JDBC</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Tự</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động</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phát</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hiện</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dựa</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trên</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URL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theo</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mặc</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định</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nchor="ctr"/>
                </a:tc>
              </a:tr>
              <a:tr h="226818">
                <a:tc>
                  <a:txBody>
                    <a:bodyPr/>
                    <a:lstStyle/>
                    <a:p>
                      <a:pPr>
                        <a:lnSpc>
                          <a:spcPct val="150000"/>
                        </a:lnSpc>
                        <a:spcBef>
                          <a:spcPts val="600"/>
                        </a:spcBef>
                        <a:spcAft>
                          <a:spcPts val="600"/>
                        </a:spcAft>
                      </a:pP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spring.datasource.embedded</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-database-connection</a:t>
                      </a:r>
                    </a:p>
                  </a:txBody>
                  <a:tcPr marL="9525" marR="9525" marT="9525" marB="9525" anchor="ctr"/>
                </a:tc>
                <a:tc>
                  <a:txBody>
                    <a:bodyPr/>
                    <a:lstStyle/>
                    <a:p>
                      <a:pPr>
                        <a:lnSpc>
                          <a:spcPct val="150000"/>
                        </a:lnSpc>
                        <a:spcBef>
                          <a:spcPts val="600"/>
                        </a:spcBef>
                        <a:spcAft>
                          <a:spcPts val="600"/>
                        </a:spcAft>
                      </a:pP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Chi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tiết</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kết</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nối</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cơ</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sở</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dữ</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liệu</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nhúng</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p>
                  </a:txBody>
                  <a:tcPr marL="9525" marR="9525" marT="9525" marB="9525" anchor="ctr"/>
                </a:tc>
              </a:tr>
              <a:tr h="226818">
                <a:tc>
                  <a:txBody>
                    <a:bodyPr/>
                    <a:lstStyle/>
                    <a:p>
                      <a:pPr>
                        <a:lnSpc>
                          <a:spcPct val="150000"/>
                        </a:lnSpc>
                        <a:spcBef>
                          <a:spcPts val="600"/>
                        </a:spcBef>
                        <a:spcAft>
                          <a:spcPts val="600"/>
                        </a:spcAft>
                      </a:pPr>
                      <a:r>
                        <a:rPr lang="en-US" sz="17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spring.datasource.generate-unique-name</a:t>
                      </a:r>
                    </a:p>
                  </a:txBody>
                  <a:tcPr marL="9525" marR="9525" marT="9525" marB="9525" anchor="ctr"/>
                </a:tc>
                <a:tc>
                  <a:txBody>
                    <a:bodyPr/>
                    <a:lstStyle/>
                    <a:p>
                      <a:pPr>
                        <a:lnSpc>
                          <a:spcPct val="150000"/>
                        </a:lnSpc>
                        <a:spcBef>
                          <a:spcPts val="600"/>
                        </a:spcBef>
                        <a:spcAft>
                          <a:spcPts val="600"/>
                        </a:spcAft>
                      </a:pP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Có</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tạo</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tên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nguồn</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dữ</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liệu</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ngẫu</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nhiên</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hay </a:t>
                      </a:r>
                      <a:r>
                        <a:rPr lang="en-US" sz="17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7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nchor="ctr"/>
                </a:tc>
              </a:tr>
            </a:tbl>
          </a:graphicData>
        </a:graphic>
      </p:graphicFrame>
    </p:spTree>
    <p:extLst>
      <p:ext uri="{BB962C8B-B14F-4D97-AF65-F5344CB8AC3E}">
        <p14:creationId xmlns:p14="http://schemas.microsoft.com/office/powerpoint/2010/main" val="18139383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Web properties</a:t>
            </a:r>
            <a:endParaRPr lang="en-US" alt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695917149"/>
              </p:ext>
            </p:extLst>
          </p:nvPr>
        </p:nvGraphicFramePr>
        <p:xfrm>
          <a:off x="129873" y="1441724"/>
          <a:ext cx="8798226" cy="3345324"/>
        </p:xfrm>
        <a:graphic>
          <a:graphicData uri="http://schemas.openxmlformats.org/drawingml/2006/table">
            <a:tbl>
              <a:tblPr firstRow="1" firstCol="1" bandRow="1">
                <a:tableStyleId>{0660B408-B3CF-4A94-85FC-2B1E0A45F4A2}</a:tableStyleId>
              </a:tblPr>
              <a:tblGrid>
                <a:gridCol w="3725847"/>
                <a:gridCol w="5072379"/>
              </a:tblGrid>
              <a:tr h="204819">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Name</a:t>
                      </a:r>
                    </a:p>
                  </a:txBody>
                  <a:tcPr marL="8914" marR="8914" marT="8914" marB="8914"/>
                </a:tc>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Description</a:t>
                      </a:r>
                    </a:p>
                  </a:txBody>
                  <a:tcPr marL="8914" marR="8914" marT="8914" marB="8914"/>
                </a:tc>
              </a:tr>
              <a:tr h="508314">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spring.graphql.cors.allow</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-credentials</a:t>
                      </a:r>
                    </a:p>
                  </a:txBody>
                  <a:tcPr marL="8914" marR="8914" marT="8914" marB="8914" anchor="ctr"/>
                </a:tc>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tin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đăng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nhập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có</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hỗ</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trợ</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hay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đặt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tin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đăng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nhập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hỗ</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trợ</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8914" marR="8914" marT="8914" marB="8914" anchor="ctr"/>
                </a:tc>
              </a:tr>
              <a:tr h="674499">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spring.graphql.cors.allowed</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-methods</a:t>
                      </a:r>
                    </a:p>
                  </a:txBody>
                  <a:tcPr marL="8914" marR="8914" marT="8914" marB="8914" anchor="ctr"/>
                </a:tc>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Danh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sách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các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phương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thức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HTTP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phân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tách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bằng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dấu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phẩy</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để</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phép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phép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tất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cả</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các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phương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pháp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đặt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giá</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trị</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mặc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là</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GET.</a:t>
                      </a:r>
                    </a:p>
                  </a:txBody>
                  <a:tcPr marL="8914" marR="8914" marT="8914" marB="8914" anchor="ctr"/>
                </a:tc>
              </a:tr>
            </a:tbl>
          </a:graphicData>
        </a:graphic>
      </p:graphicFrame>
    </p:spTree>
    <p:extLst>
      <p:ext uri="{BB962C8B-B14F-4D97-AF65-F5344CB8AC3E}">
        <p14:creationId xmlns:p14="http://schemas.microsoft.com/office/powerpoint/2010/main" val="26722321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Web properties</a:t>
            </a:r>
            <a:endParaRPr lang="en-US" alt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1399595650"/>
              </p:ext>
            </p:extLst>
          </p:nvPr>
        </p:nvGraphicFramePr>
        <p:xfrm>
          <a:off x="107013" y="1685564"/>
          <a:ext cx="8798226" cy="2540192"/>
        </p:xfrm>
        <a:graphic>
          <a:graphicData uri="http://schemas.openxmlformats.org/drawingml/2006/table">
            <a:tbl>
              <a:tblPr firstRow="1" firstCol="1" bandRow="1">
                <a:tableStyleId>{0660B408-B3CF-4A94-85FC-2B1E0A45F4A2}</a:tableStyleId>
              </a:tblPr>
              <a:tblGrid>
                <a:gridCol w="3725847"/>
                <a:gridCol w="5072379"/>
              </a:tblGrid>
              <a:tr h="204819">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Name</a:t>
                      </a:r>
                    </a:p>
                  </a:txBody>
                  <a:tcPr marL="8914" marR="8914" marT="8914" marB="8914"/>
                </a:tc>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Description</a:t>
                      </a:r>
                    </a:p>
                  </a:txBody>
                  <a:tcPr marL="8914" marR="8914" marT="8914" marB="8914"/>
                </a:tc>
              </a:tr>
              <a:tr h="189255">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spring.graphql.cors.allowed</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-headers</a:t>
                      </a:r>
                    </a:p>
                  </a:txBody>
                  <a:tcPr marL="8914" marR="8914" marT="8914" marB="8914" anchor="ctr"/>
                </a:tc>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spring.graphql.cors.allowed</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-headers</a:t>
                      </a:r>
                    </a:p>
                  </a:txBody>
                  <a:tcPr marL="8914" marR="8914" marT="8914" marB="8914" anchor="ctr"/>
                </a:tc>
              </a:tr>
              <a:tr h="508314">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spring.jersey.application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-path</a:t>
                      </a:r>
                    </a:p>
                  </a:txBody>
                  <a:tcPr marL="8914" marR="8914" marT="8914" marB="8914" anchor="ctr"/>
                </a:tc>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Đường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dẫn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đóng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vai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trò</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là</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URI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cơ</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sở</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ứng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dụng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Nếu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chỉ</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ghi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đè</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giá</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trị</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ApplicationPath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8914" marR="8914" marT="8914" marB="8914" anchor="ctr"/>
                </a:tc>
              </a:tr>
              <a:tr h="189255">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spring.mvc.format.date</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8914" marR="8914" marT="8914" marB="8914" anchor="ctr"/>
                </a:tc>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dạng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ngày</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để</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sử</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dụng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ví</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dụ</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dd</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/MM/</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yyyy</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8914" marR="8914" marT="8914" marB="8914" anchor="ctr"/>
                </a:tc>
              </a:tr>
            </a:tbl>
          </a:graphicData>
        </a:graphic>
      </p:graphicFrame>
    </p:spTree>
    <p:extLst>
      <p:ext uri="{BB962C8B-B14F-4D97-AF65-F5344CB8AC3E}">
        <p14:creationId xmlns:p14="http://schemas.microsoft.com/office/powerpoint/2010/main" val="14713473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Web properties</a:t>
            </a:r>
            <a:endParaRPr lang="en-US" alt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2402370672"/>
              </p:ext>
            </p:extLst>
          </p:nvPr>
        </p:nvGraphicFramePr>
        <p:xfrm>
          <a:off x="251793" y="1525544"/>
          <a:ext cx="8798226" cy="2915922"/>
        </p:xfrm>
        <a:graphic>
          <a:graphicData uri="http://schemas.openxmlformats.org/drawingml/2006/table">
            <a:tbl>
              <a:tblPr firstRow="1" firstCol="1" bandRow="1">
                <a:tableStyleId>{0660B408-B3CF-4A94-85FC-2B1E0A45F4A2}</a:tableStyleId>
              </a:tblPr>
              <a:tblGrid>
                <a:gridCol w="3413427"/>
                <a:gridCol w="5384799"/>
              </a:tblGrid>
              <a:tr h="204819">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Name</a:t>
                      </a:r>
                    </a:p>
                  </a:txBody>
                  <a:tcPr marL="8914" marR="8914" marT="8914" marB="8914"/>
                </a:tc>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Description</a:t>
                      </a:r>
                    </a:p>
                  </a:txBody>
                  <a:tcPr marL="8914" marR="8914" marT="8914" marB="8914"/>
                </a:tc>
              </a:tr>
              <a:tr h="189255">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spring.webservices.path</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8914" marR="8914" marT="8914" marB="8914" anchor="ctr"/>
                </a:tc>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spring.webservices.path</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8914" marR="8914" marT="8914" marB="8914" anchor="ctr"/>
                </a:tc>
              </a:tr>
              <a:tr h="531427">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spring.graphql.cors.allowed</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-headers</a:t>
                      </a:r>
                    </a:p>
                  </a:txBody>
                  <a:tcPr marL="8914" marR="8914" marT="8914" marB="8914" anchor="ctr"/>
                </a:tc>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Danh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sách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các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tiêu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đề</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HTTP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phân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tách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bằng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dấu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phẩy</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để</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phép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trong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một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yêu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cầu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phép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tất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cả</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các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tiêu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đề</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8914" marR="8914" marT="8914" marB="8914" anchor="ctr"/>
                </a:tc>
              </a:tr>
              <a:tr h="204819">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spring.session.jdbc.initialize</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-schema</a:t>
                      </a:r>
                    </a:p>
                  </a:txBody>
                  <a:tcPr marL="8914" marR="8914" marT="8914" marB="8914" anchor="ctr"/>
                </a:tc>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Chế</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độ</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khởi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tạo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đồ</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cơ</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sở</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dữ</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liệu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8914" marR="8914" marT="8914" marB="8914" anchor="ctr"/>
                </a:tc>
              </a:tr>
            </a:tbl>
          </a:graphicData>
        </a:graphic>
      </p:graphicFrame>
    </p:spTree>
    <p:extLst>
      <p:ext uri="{BB962C8B-B14F-4D97-AF65-F5344CB8AC3E}">
        <p14:creationId xmlns:p14="http://schemas.microsoft.com/office/powerpoint/2010/main" val="28204764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Web properties</a:t>
            </a:r>
            <a:endParaRPr lang="en-US" alt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4278710460"/>
              </p:ext>
            </p:extLst>
          </p:nvPr>
        </p:nvGraphicFramePr>
        <p:xfrm>
          <a:off x="244173" y="1746524"/>
          <a:ext cx="8798226" cy="2075134"/>
        </p:xfrm>
        <a:graphic>
          <a:graphicData uri="http://schemas.openxmlformats.org/drawingml/2006/table">
            <a:tbl>
              <a:tblPr firstRow="1" firstCol="1" bandRow="1">
                <a:tableStyleId>{0660B408-B3CF-4A94-85FC-2B1E0A45F4A2}</a:tableStyleId>
              </a:tblPr>
              <a:tblGrid>
                <a:gridCol w="3413427"/>
                <a:gridCol w="5384799"/>
              </a:tblGrid>
              <a:tr h="204819">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Name</a:t>
                      </a:r>
                    </a:p>
                  </a:txBody>
                  <a:tcPr marL="8914" marR="8914" marT="8914" marB="8914"/>
                </a:tc>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Description</a:t>
                      </a:r>
                    </a:p>
                  </a:txBody>
                  <a:tcPr marL="8914" marR="8914" marT="8914" marB="8914"/>
                </a:tc>
              </a:tr>
              <a:tr h="360340">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spring.session.jdbc.save</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-mode</a:t>
                      </a:r>
                    </a:p>
                  </a:txBody>
                  <a:tcPr marL="8914" marR="8914" marT="8914" marB="8914" anchor="ctr"/>
                </a:tc>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Chế</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độ</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lưu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phiên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Xác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cách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các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thay</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đổi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phiên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theo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dõi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và</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lưu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vào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cửa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hàng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phiên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8914" marR="8914" marT="8914" marB="8914" anchor="ctr"/>
                </a:tc>
              </a:tr>
              <a:tr h="360340">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spring.session.jdbc.schema</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8914" marR="8914" marT="8914" marB="8914" anchor="ctr"/>
                </a:tc>
                <a:tc>
                  <a:txBody>
                    <a:bodyPr/>
                    <a:lstStyle/>
                    <a:p>
                      <a:pPr>
                        <a:lnSpc>
                          <a:spcPct val="150000"/>
                        </a:lnSpc>
                        <a:spcBef>
                          <a:spcPts val="600"/>
                        </a:spcBef>
                        <a:spcAft>
                          <a:spcPts val="6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Đường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dẫn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đến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tệp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SQL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sẽ</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sử</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dụng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để</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khởi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tạo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đồ</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cơ</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sở</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dữ</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liệu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8914" marR="8914" marT="8914" marB="8914" anchor="ctr"/>
                </a:tc>
              </a:tr>
            </a:tbl>
          </a:graphicData>
        </a:graphic>
      </p:graphicFrame>
    </p:spTree>
    <p:extLst>
      <p:ext uri="{BB962C8B-B14F-4D97-AF65-F5344CB8AC3E}">
        <p14:creationId xmlns:p14="http://schemas.microsoft.com/office/powerpoint/2010/main" val="3109877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Server properties</a:t>
            </a:r>
            <a:endParaRPr lang="en-US" alt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2838973535"/>
              </p:ext>
            </p:extLst>
          </p:nvPr>
        </p:nvGraphicFramePr>
        <p:xfrm>
          <a:off x="221313" y="1580215"/>
          <a:ext cx="8798226" cy="2915585"/>
        </p:xfrm>
        <a:graphic>
          <a:graphicData uri="http://schemas.openxmlformats.org/drawingml/2006/table">
            <a:tbl>
              <a:tblPr firstRow="1" firstCol="1" bandRow="1">
                <a:tableStyleId>{0660B408-B3CF-4A94-85FC-2B1E0A45F4A2}</a:tableStyleId>
              </a:tblPr>
              <a:tblGrid>
                <a:gridCol w="3983950"/>
                <a:gridCol w="4814276"/>
              </a:tblGrid>
              <a:tr h="204819">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Name</a:t>
                      </a:r>
                    </a:p>
                  </a:txBody>
                  <a:tcPr marL="8914" marR="8914" marT="8914" marB="8914" anchor="ctr"/>
                </a:tc>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Description</a:t>
                      </a:r>
                    </a:p>
                  </a:txBody>
                  <a:tcPr marL="8914" marR="8914" marT="8914" marB="8914" anchor="ctr"/>
                </a:tc>
              </a:tr>
              <a:tr h="189255">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server.address</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nchor="ctr"/>
                </a:tc>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chỉ</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mạng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mà</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máy</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chủ</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sẽ</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liên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smtClean="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kết</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nchor="ctr"/>
                </a:tc>
              </a:tr>
              <a:tr h="531427">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server.compression.enabled</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nchor="ctr"/>
                </a:tc>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Tính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năng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nén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smtClean="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có</a:t>
                      </a:r>
                      <a:r>
                        <a:rPr lang="en-US" sz="1800" b="0" i="0" u="none" strike="noStrike" cap="none" dirty="0" smtClean="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bật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hay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nchor="ctr"/>
                </a:tc>
              </a:tr>
              <a:tr h="204819">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server.port</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nchor="ctr"/>
                </a:tc>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Cổng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HTTP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máy</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chủ</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8080</a:t>
                      </a:r>
                    </a:p>
                  </a:txBody>
                  <a:tcPr marL="9525" marR="9525" marT="9525" marB="9525" anchor="ctr"/>
                </a:tc>
              </a:tr>
              <a:tr h="360340">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server.reactive.session.cookie.domain</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nchor="ctr"/>
                </a:tc>
                <a:tc>
                  <a:txBody>
                    <a:bodyPr/>
                    <a:lstStyle/>
                    <a:p>
                      <a:pPr>
                        <a:lnSpc>
                          <a:spcPct val="150000"/>
                        </a:lnSpc>
                        <a:spcBef>
                          <a:spcPts val="800"/>
                        </a:spcBef>
                        <a:spcAft>
                          <a:spcPts val="80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miền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cookie.</a:t>
                      </a:r>
                    </a:p>
                  </a:txBody>
                  <a:tcPr marL="9525" marR="9525" marT="9525" marB="9525" anchor="ctr"/>
                </a:tc>
              </a:tr>
              <a:tr h="739011">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server.server</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-header</a:t>
                      </a:r>
                    </a:p>
                  </a:txBody>
                  <a:tcPr marL="9525" marR="9525" marT="9525" marB="9525" anchor="ctr"/>
                </a:tc>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Giá</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trị</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để</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sử</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dụng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tiêu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đề</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phản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hồi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Máy</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chủ</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nếu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trống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có</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tiêu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đề</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nào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gửi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nchor="ctr"/>
                </a:tc>
              </a:tr>
            </a:tbl>
          </a:graphicData>
        </a:graphic>
      </p:graphicFrame>
    </p:spTree>
    <p:extLst>
      <p:ext uri="{BB962C8B-B14F-4D97-AF65-F5344CB8AC3E}">
        <p14:creationId xmlns:p14="http://schemas.microsoft.com/office/powerpoint/2010/main" val="10938140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Server properties</a:t>
            </a:r>
            <a:endParaRPr lang="en-US" alt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4135748262"/>
              </p:ext>
            </p:extLst>
          </p:nvPr>
        </p:nvGraphicFramePr>
        <p:xfrm>
          <a:off x="175593" y="1641175"/>
          <a:ext cx="8798226" cy="2915585"/>
        </p:xfrm>
        <a:graphic>
          <a:graphicData uri="http://schemas.openxmlformats.org/drawingml/2006/table">
            <a:tbl>
              <a:tblPr firstRow="1" firstCol="1" bandRow="1">
                <a:tableStyleId>{0660B408-B3CF-4A94-85FC-2B1E0A45F4A2}</a:tableStyleId>
              </a:tblPr>
              <a:tblGrid>
                <a:gridCol w="3600996"/>
                <a:gridCol w="5197230"/>
              </a:tblGrid>
              <a:tr h="204819">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Name</a:t>
                      </a:r>
                    </a:p>
                  </a:txBody>
                  <a:tcPr marL="8914" marR="8914" marT="8914" marB="8914"/>
                </a:tc>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Description</a:t>
                      </a:r>
                    </a:p>
                  </a:txBody>
                  <a:tcPr marL="8914" marR="8914" marT="8914" marB="8914"/>
                </a:tc>
              </a:tr>
              <a:tr h="189255">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server.servlet.context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-parameters.*</a:t>
                      </a:r>
                    </a:p>
                  </a:txBody>
                  <a:tcPr marL="9525" marR="9525" marT="9525" marB="9525"/>
                </a:tc>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Các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tham</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số</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khởi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tạo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ngữ</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cảnh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servlet.</a:t>
                      </a:r>
                    </a:p>
                  </a:txBody>
                  <a:tcPr marL="9525" marR="9525" marT="9525" marB="9525"/>
                </a:tc>
              </a:tr>
              <a:tr h="531427">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server.servlet.context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-path</a:t>
                      </a:r>
                    </a:p>
                  </a:txBody>
                  <a:tcPr marL="9525" marR="9525" marT="9525" marB="9525"/>
                </a:tc>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Đường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dẫn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ngữ</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cảnh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của</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ứng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dụng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tc>
              </a:tr>
              <a:tr h="204819">
                <a:tc>
                  <a:txBody>
                    <a:bodyPr/>
                    <a:lstStyle/>
                    <a:p>
                      <a:pPr>
                        <a:lnSpc>
                          <a:spcPct val="150000"/>
                        </a:lnSpc>
                        <a:spcBef>
                          <a:spcPts val="800"/>
                        </a:spcBef>
                        <a:spcAft>
                          <a:spcPts val="80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server.servlet.session.cookie.domain</a:t>
                      </a:r>
                    </a:p>
                  </a:txBody>
                  <a:tcPr marL="9525" marR="9525" marT="9525" marB="9525"/>
                </a:tc>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miền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cookie.</a:t>
                      </a:r>
                    </a:p>
                  </a:txBody>
                  <a:tcPr marL="9525" marR="9525" marT="9525" marB="9525"/>
                </a:tc>
              </a:tr>
              <a:tr h="360340">
                <a:tc>
                  <a:txBody>
                    <a:bodyPr/>
                    <a:lstStyle/>
                    <a:p>
                      <a:pPr>
                        <a:lnSpc>
                          <a:spcPct val="150000"/>
                        </a:lnSpc>
                        <a:spcBef>
                          <a:spcPts val="800"/>
                        </a:spcBef>
                        <a:spcAft>
                          <a:spcPts val="80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server.shutdown</a:t>
                      </a:r>
                    </a:p>
                  </a:txBody>
                  <a:tcPr marL="9525" marR="9525" marT="9525" marB="9525"/>
                </a:tc>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Loại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tắt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máy</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mà</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máy</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chủ</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sẽ</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hỗ</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trợ</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a:t>
                      </a:r>
                    </a:p>
                  </a:txBody>
                  <a:tcPr marL="9525" marR="9525" marT="9525" marB="9525"/>
                </a:tc>
              </a:tr>
              <a:tr h="388491">
                <a:tc>
                  <a:txBody>
                    <a:bodyPr/>
                    <a:lstStyle/>
                    <a:p>
                      <a:pPr>
                        <a:lnSpc>
                          <a:spcPct val="150000"/>
                        </a:lnSpc>
                        <a:spcBef>
                          <a:spcPts val="800"/>
                        </a:spcBef>
                        <a:spcAft>
                          <a:spcPts val="80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server.ssl.enabled</a:t>
                      </a:r>
                    </a:p>
                  </a:txBody>
                  <a:tcPr marL="9525" marR="9525" marT="9525" marB="9525"/>
                </a:tc>
                <a:tc>
                  <a:txBody>
                    <a:bodyPr/>
                    <a:lstStyle/>
                    <a:p>
                      <a:pPr>
                        <a:lnSpc>
                          <a:spcPct val="15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Có</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bật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hỗ</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trợ</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SSL</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hay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không</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tc>
              </a:tr>
            </a:tbl>
          </a:graphicData>
        </a:graphic>
      </p:graphicFrame>
    </p:spTree>
    <p:extLst>
      <p:ext uri="{BB962C8B-B14F-4D97-AF65-F5344CB8AC3E}">
        <p14:creationId xmlns:p14="http://schemas.microsoft.com/office/powerpoint/2010/main" val="8634449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SECURITY PROPERTIES</a:t>
            </a:r>
            <a:endParaRPr lang="en-US" alt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2055425000"/>
              </p:ext>
            </p:extLst>
          </p:nvPr>
        </p:nvGraphicFramePr>
        <p:xfrm>
          <a:off x="283250" y="1448172"/>
          <a:ext cx="8798226" cy="2421809"/>
        </p:xfrm>
        <a:graphic>
          <a:graphicData uri="http://schemas.openxmlformats.org/drawingml/2006/table">
            <a:tbl>
              <a:tblPr firstRow="1" firstCol="1" bandRow="1">
                <a:tableStyleId>{0660B408-B3CF-4A94-85FC-2B1E0A45F4A2}</a:tableStyleId>
              </a:tblPr>
              <a:tblGrid>
                <a:gridCol w="3780750"/>
                <a:gridCol w="5017476"/>
              </a:tblGrid>
              <a:tr h="204819">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Name</a:t>
                      </a:r>
                    </a:p>
                  </a:txBody>
                  <a:tcPr marL="8914" marR="8914" marT="8914" marB="8914"/>
                </a:tc>
                <a:tc>
                  <a:txBody>
                    <a:bodyPr/>
                    <a:lstStyle/>
                    <a:p>
                      <a:pPr algn="ctr">
                        <a:lnSpc>
                          <a:spcPct val="150000"/>
                        </a:lnSpc>
                        <a:spcBef>
                          <a:spcPts val="600"/>
                        </a:spcBef>
                        <a:spcAft>
                          <a:spcPts val="600"/>
                        </a:spcAft>
                      </a:pPr>
                      <a:r>
                        <a:rPr lang="en-US" sz="1800" b="1" i="0" u="none" strike="noStrike" cap="none" dirty="0">
                          <a:solidFill>
                            <a:schemeClr val="bg1"/>
                          </a:solidFill>
                          <a:latin typeface="Proxima Nova" panose="020B0604020202020204" charset="0"/>
                          <a:ea typeface="Calibri" panose="020F0502020204030204" pitchFamily="34" charset="0"/>
                          <a:cs typeface="Times New Roman" panose="02020603050405020304" pitchFamily="18" charset="0"/>
                          <a:sym typeface="Arial"/>
                        </a:rPr>
                        <a:t>Description</a:t>
                      </a:r>
                    </a:p>
                  </a:txBody>
                  <a:tcPr marL="8914" marR="8914" marT="8914" marB="8914"/>
                </a:tc>
              </a:tr>
              <a:tr h="189255">
                <a:tc>
                  <a:txBody>
                    <a:bodyPr/>
                    <a:lstStyle/>
                    <a:p>
                      <a:pPr>
                        <a:lnSpc>
                          <a:spcPct val="14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spring.security.user.name</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tc>
                <a:tc>
                  <a:txBody>
                    <a:bodyPr/>
                    <a:lstStyle/>
                    <a:p>
                      <a:pPr>
                        <a:lnSpc>
                          <a:spcPct val="140000"/>
                        </a:lnSpc>
                        <a:spcBef>
                          <a:spcPts val="800"/>
                        </a:spcBef>
                        <a:spcAft>
                          <a:spcPts val="800"/>
                        </a:spcAft>
                      </a:pP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người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dùng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mặc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định</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tc>
              </a:tr>
              <a:tr h="531427">
                <a:tc>
                  <a:txBody>
                    <a:bodyPr/>
                    <a:lstStyle/>
                    <a:p>
                      <a:pPr>
                        <a:lnSpc>
                          <a:spcPct val="14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spring.security.user.password</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tc>
                <a:tc>
                  <a:txBody>
                    <a:bodyPr/>
                    <a:lstStyle/>
                    <a:p>
                      <a:pPr>
                        <a:lnSpc>
                          <a:spcPct val="14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Mật</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khẩu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người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dùng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mặc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định</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tc>
              </a:tr>
              <a:tr h="204819">
                <a:tc>
                  <a:txBody>
                    <a:bodyPr/>
                    <a:lstStyle/>
                    <a:p>
                      <a:pPr>
                        <a:lnSpc>
                          <a:spcPct val="140000"/>
                        </a:lnSpc>
                        <a:spcBef>
                          <a:spcPts val="800"/>
                        </a:spcBef>
                        <a:spcAft>
                          <a:spcPts val="80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spring.security.user.roles</a:t>
                      </a:r>
                    </a:p>
                  </a:txBody>
                  <a:tcPr marL="9525" marR="9525" marT="9525" marB="9525"/>
                </a:tc>
                <a:tc>
                  <a:txBody>
                    <a:bodyPr/>
                    <a:lstStyle/>
                    <a:p>
                      <a:pPr>
                        <a:lnSpc>
                          <a:spcPct val="14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Vai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trò</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được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cấp</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tên</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người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dùng</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mặc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định</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tc>
              </a:tr>
              <a:tr h="360340">
                <a:tc>
                  <a:txBody>
                    <a:bodyPr/>
                    <a:lstStyle/>
                    <a:p>
                      <a:pPr>
                        <a:lnSpc>
                          <a:spcPct val="140000"/>
                        </a:lnSpc>
                        <a:spcBef>
                          <a:spcPts val="800"/>
                        </a:spcBef>
                        <a:spcAft>
                          <a:spcPts val="80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spring.security.filter.dispatcher-types</a:t>
                      </a:r>
                    </a:p>
                  </a:txBody>
                  <a:tcPr marL="9525" marR="9525" marT="9525" marB="9525"/>
                </a:tc>
                <a:tc>
                  <a:txBody>
                    <a:bodyPr/>
                    <a:lstStyle/>
                    <a:p>
                      <a:pPr>
                        <a:lnSpc>
                          <a:spcPct val="14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Các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loại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bộ</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điều</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phối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chuỗi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bộ</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lọc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bảo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mật</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tc>
              </a:tr>
              <a:tr h="360340">
                <a:tc>
                  <a:txBody>
                    <a:bodyPr/>
                    <a:lstStyle/>
                    <a:p>
                      <a:pPr>
                        <a:lnSpc>
                          <a:spcPct val="140000"/>
                        </a:lnSpc>
                        <a:spcBef>
                          <a:spcPts val="800"/>
                        </a:spcBef>
                        <a:spcAft>
                          <a:spcPts val="800"/>
                        </a:spcAft>
                      </a:pPr>
                      <a:r>
                        <a:rPr lang="en-US" sz="1800" b="0" i="0" u="none" strike="noStrike" cap="none">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spring.security.filter.order</a:t>
                      </a:r>
                    </a:p>
                  </a:txBody>
                  <a:tcPr marL="9525" marR="9525" marT="9525" marB="9525"/>
                </a:tc>
                <a:tc>
                  <a:txBody>
                    <a:bodyPr/>
                    <a:lstStyle/>
                    <a:p>
                      <a:pPr>
                        <a:lnSpc>
                          <a:spcPct val="140000"/>
                        </a:lnSpc>
                        <a:spcBef>
                          <a:spcPts val="800"/>
                        </a:spcBef>
                        <a:spcAft>
                          <a:spcPts val="800"/>
                        </a:spcAft>
                      </a:pP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Trình</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tự</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chuỗi</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bộ</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lọc</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bảo</a:t>
                      </a:r>
                      <a:r>
                        <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 </a:t>
                      </a:r>
                      <a:r>
                        <a:rPr lang="en-US" sz="1800" b="0" i="0" u="none" strike="noStrike" cap="none" dirty="0" err="1">
                          <a:solidFill>
                            <a:srgbClr val="000000"/>
                          </a:solidFill>
                          <a:latin typeface="Proxima Nova" panose="020B0604020202020204" charset="0"/>
                          <a:ea typeface="Calibri" panose="020F0502020204030204" pitchFamily="34" charset="0"/>
                          <a:cs typeface="Times New Roman" panose="02020603050405020304" pitchFamily="18" charset="0"/>
                          <a:sym typeface="Arial"/>
                        </a:rPr>
                        <a:t>mật</a:t>
                      </a:r>
                      <a:endParaRPr lang="en-US" sz="1800" b="0" i="0" u="none" strike="noStrike" cap="none" dirty="0">
                        <a:solidFill>
                          <a:srgbClr val="000000"/>
                        </a:solidFill>
                        <a:latin typeface="Proxima Nova" panose="020B0604020202020204" charset="0"/>
                        <a:ea typeface="Calibri" panose="020F0502020204030204" pitchFamily="34" charset="0"/>
                        <a:cs typeface="Times New Roman" panose="02020603050405020304" pitchFamily="18" charset="0"/>
                        <a:sym typeface="Arial"/>
                      </a:endParaRPr>
                    </a:p>
                  </a:txBody>
                  <a:tcPr marL="9525" marR="9525" marT="9525" marB="9525"/>
                </a:tc>
              </a:tr>
            </a:tbl>
          </a:graphicData>
        </a:graphic>
      </p:graphicFrame>
    </p:spTree>
    <p:extLst>
      <p:ext uri="{BB962C8B-B14F-4D97-AF65-F5344CB8AC3E}">
        <p14:creationId xmlns:p14="http://schemas.microsoft.com/office/powerpoint/2010/main" val="18884603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122130" cy="4090800"/>
          </a:xfrm>
          <a:prstGeom prst="rect">
            <a:avLst/>
          </a:prstGeom>
        </p:spPr>
        <p:txBody>
          <a:bodyPr spcFirstLastPara="1" wrap="square" lIns="91425" tIns="91425" rIns="91425" bIns="91425" anchor="ctr" anchorCtr="0">
            <a:normAutofit/>
          </a:bodyPr>
          <a:lstStyle/>
          <a:p>
            <a:pPr lvl="0">
              <a:lnSpc>
                <a:spcPct val="115000"/>
              </a:lnSpc>
            </a:pPr>
            <a:r>
              <a:rPr lang="en-US" dirty="0" smtClean="0"/>
              <a:t>Annotations</a:t>
            </a:r>
            <a:endParaRPr lang="vi-VN" dirty="0"/>
          </a:p>
        </p:txBody>
      </p:sp>
    </p:spTree>
    <p:extLst>
      <p:ext uri="{BB962C8B-B14F-4D97-AF65-F5344CB8AC3E}">
        <p14:creationId xmlns:p14="http://schemas.microsoft.com/office/powerpoint/2010/main" val="34090280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pic>
        <p:nvPicPr>
          <p:cNvPr id="5" name="Picture 4" descr="https://2.bp.blogspot.com/--ggpoDSQpS8/W8oCa08SWYI/AAAAAAAAEZI/9gNl0S3Zoo4n__Orf4ERGRuftwx9pk2gwCLcBGAs/s1600/spring-core-annotations.PNG"/>
          <p:cNvPicPr/>
          <p:nvPr/>
        </p:nvPicPr>
        <p:blipFill rotWithShape="1">
          <a:blip r:embed="rId3">
            <a:extLst>
              <a:ext uri="{28A0092B-C50C-407E-A947-70E740481C1C}">
                <a14:useLocalDpi xmlns:a14="http://schemas.microsoft.com/office/drawing/2010/main" val="0"/>
              </a:ext>
            </a:extLst>
          </a:blip>
          <a:srcRect t="11098" r="54583" b="41503"/>
          <a:stretch/>
        </p:blipFill>
        <p:spPr bwMode="auto">
          <a:xfrm>
            <a:off x="265430" y="1429385"/>
            <a:ext cx="4039870" cy="3371215"/>
          </a:xfrm>
          <a:prstGeom prst="rect">
            <a:avLst/>
          </a:prstGeom>
          <a:solidFill>
            <a:srgbClr val="FF0000"/>
          </a:solidFill>
          <a:ln>
            <a:solidFill>
              <a:srgbClr val="FF0000"/>
            </a:solidFill>
          </a:ln>
          <a:extLst>
            <a:ext uri="{53640926-AAD7-44D8-BBD7-CCE9431645EC}">
              <a14:shadowObscured xmlns:a14="http://schemas.microsoft.com/office/drawing/2010/main"/>
            </a:ext>
          </a:extLst>
        </p:spPr>
      </p:pic>
      <p:pic>
        <p:nvPicPr>
          <p:cNvPr id="6" name="Picture 5" descr="https://2.bp.blogspot.com/--ggpoDSQpS8/W8oCa08SWYI/AAAAAAAAEZI/9gNl0S3Zoo4n__Orf4ERGRuftwx9pk2gwCLcBGAs/s1600/spring-core-annotations.PNG"/>
          <p:cNvPicPr/>
          <p:nvPr/>
        </p:nvPicPr>
        <p:blipFill rotWithShape="1">
          <a:blip r:embed="rId3">
            <a:extLst>
              <a:ext uri="{28A0092B-C50C-407E-A947-70E740481C1C}">
                <a14:useLocalDpi xmlns:a14="http://schemas.microsoft.com/office/drawing/2010/main" val="0"/>
              </a:ext>
            </a:extLst>
          </a:blip>
          <a:srcRect t="58160" r="54583"/>
          <a:stretch/>
        </p:blipFill>
        <p:spPr bwMode="auto">
          <a:xfrm>
            <a:off x="4677410" y="1455419"/>
            <a:ext cx="3834130" cy="3223261"/>
          </a:xfrm>
          <a:prstGeom prst="rect">
            <a:avLst/>
          </a:prstGeom>
          <a:noFill/>
          <a:ln>
            <a:solidFill>
              <a:srgbClr val="FF00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44518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97180" y="445025"/>
            <a:ext cx="8458920" cy="57270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Lý</a:t>
            </a:r>
            <a:r>
              <a:rPr lang="en-US" altLang="en-US" sz="2200" dirty="0" smtClean="0"/>
              <a:t> do </a:t>
            </a:r>
            <a:r>
              <a:rPr lang="en-US" altLang="en-US" sz="2200" dirty="0" err="1" smtClean="0"/>
              <a:t>sử</a:t>
            </a:r>
            <a:r>
              <a:rPr lang="en-US" altLang="en-US" sz="2200" dirty="0" smtClean="0"/>
              <a:t> </a:t>
            </a:r>
            <a:r>
              <a:rPr lang="en-US" altLang="en-US" sz="2200" dirty="0" err="1" smtClean="0"/>
              <a:t>dụng</a:t>
            </a:r>
            <a:r>
              <a:rPr lang="en-US" altLang="en-US" sz="2200" dirty="0" smtClean="0"/>
              <a:t> </a:t>
            </a:r>
            <a:endParaRPr lang="en-US" altLang="en-US" sz="2200" dirty="0"/>
          </a:p>
        </p:txBody>
      </p:sp>
      <p:sp>
        <p:nvSpPr>
          <p:cNvPr id="8" name="Rectangle 7"/>
          <p:cNvSpPr/>
          <p:nvPr/>
        </p:nvSpPr>
        <p:spPr>
          <a:xfrm>
            <a:off x="114300" y="1525689"/>
            <a:ext cx="8823960" cy="2189702"/>
          </a:xfrm>
          <a:prstGeom prst="rect">
            <a:avLst/>
          </a:prstGeom>
        </p:spPr>
        <p:txBody>
          <a:bodyPr wrap="square">
            <a:spAutoFit/>
          </a:bodyPr>
          <a:lstStyle/>
          <a:p>
            <a:pPr algn="just">
              <a:lnSpc>
                <a:spcPct val="107000"/>
              </a:lnSpc>
              <a:spcBef>
                <a:spcPts val="800"/>
              </a:spcBef>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Phương pháp tiêm phụ thuộc được sử dụng trong Spring Boot.</a:t>
            </a:r>
          </a:p>
          <a:p>
            <a:pPr algn="just">
              <a:lnSpc>
                <a:spcPct val="107000"/>
              </a:lnSpc>
              <a:spcBef>
                <a:spcPts val="800"/>
              </a:spcBef>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Có khả năng quản lý giao dịch cơ sở dữ liệu mạnh mẽ.</a:t>
            </a:r>
          </a:p>
          <a:p>
            <a:pPr algn="just">
              <a:lnSpc>
                <a:spcPct val="107000"/>
              </a:lnSpc>
              <a:spcBef>
                <a:spcPts val="800"/>
              </a:spcBef>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Đơn giản hóa việc tích hợp với các khung công tác Java khác như JPA/Hibernate ORM, Struts, v.v.</a:t>
            </a:r>
          </a:p>
          <a:p>
            <a:pPr algn="just">
              <a:lnSpc>
                <a:spcPct val="107000"/>
              </a:lnSpc>
              <a:spcBef>
                <a:spcPts val="800"/>
              </a:spcBef>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Giảm chi phí và thời gian phát triển của ứng dụng.</a:t>
            </a:r>
          </a:p>
        </p:txBody>
      </p:sp>
    </p:spTree>
    <p:extLst>
      <p:ext uri="{BB962C8B-B14F-4D97-AF65-F5344CB8AC3E}">
        <p14:creationId xmlns:p14="http://schemas.microsoft.com/office/powerpoint/2010/main" val="1405672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3" name="Rectangle 2"/>
          <p:cNvSpPr/>
          <p:nvPr/>
        </p:nvSpPr>
        <p:spPr>
          <a:xfrm>
            <a:off x="137160" y="1244601"/>
            <a:ext cx="8206740" cy="355803"/>
          </a:xfrm>
          <a:prstGeom prst="rect">
            <a:avLst/>
          </a:prstGeom>
        </p:spPr>
        <p:txBody>
          <a:bodyPr wrap="square">
            <a:spAutoFit/>
          </a:bodyPr>
          <a:lstStyle/>
          <a:p>
            <a:pPr algn="just">
              <a:lnSpc>
                <a:spcPct val="107000"/>
              </a:lnSpc>
              <a:spcAft>
                <a:spcPts val="800"/>
              </a:spcAft>
            </a:pP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(1) @</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Autowired</a:t>
            </a: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Dùng</a:t>
            </a:r>
            <a:r>
              <a:rPr lang="en-US" sz="16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với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phương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setter,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biến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thể</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hiện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hàm</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49043" y="2284533"/>
            <a:ext cx="7262152" cy="2325567"/>
          </a:xfrm>
          <a:prstGeom prst="rect">
            <a:avLst/>
          </a:prstGeom>
          <a:ln>
            <a:solidFill>
              <a:srgbClr val="FF0000"/>
            </a:solidFill>
          </a:ln>
        </p:spPr>
      </p:pic>
      <p:sp>
        <p:nvSpPr>
          <p:cNvPr id="9" name="Rectangle 8"/>
          <p:cNvSpPr/>
          <p:nvPr/>
        </p:nvSpPr>
        <p:spPr>
          <a:xfrm>
            <a:off x="193106" y="1732148"/>
            <a:ext cx="1938351" cy="316690"/>
          </a:xfrm>
          <a:prstGeom prst="rect">
            <a:avLst/>
          </a:prstGeom>
        </p:spPr>
        <p:txBody>
          <a:bodyPr wrap="none">
            <a:spAutoFit/>
          </a:bodyPr>
          <a:lstStyle/>
          <a:p>
            <a:pPr>
              <a:lnSpc>
                <a:spcPct val="107000"/>
              </a:lnSpc>
            </a:pPr>
            <a:r>
              <a:rPr lang="en-US" b="1" dirty="0">
                <a:latin typeface="Proxima Nova" panose="020B0604020202020204" charset="0"/>
                <a:ea typeface="Times New Roman" panose="02020603050405020304" pitchFamily="18" charset="0"/>
                <a:cs typeface="Times New Roman" panose="02020603050405020304" pitchFamily="18" charset="0"/>
              </a:rPr>
              <a:t>Constructor Injection: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94331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3" name="Rectangle 2"/>
          <p:cNvSpPr/>
          <p:nvPr/>
        </p:nvSpPr>
        <p:spPr>
          <a:xfrm>
            <a:off x="137160" y="1244601"/>
            <a:ext cx="8206740" cy="388696"/>
          </a:xfrm>
          <a:prstGeom prst="rect">
            <a:avLst/>
          </a:prstGeom>
        </p:spPr>
        <p:txBody>
          <a:bodyPr wrap="square">
            <a:spAutoFit/>
          </a:bodyPr>
          <a:lstStyle/>
          <a:p>
            <a:pPr algn="just">
              <a:lnSpc>
                <a:spcPct val="107000"/>
              </a:lnSpc>
              <a:spcAft>
                <a:spcPts val="800"/>
              </a:spcAft>
            </a:pPr>
            <a:r>
              <a:rPr lang="en-US" sz="1800" b="1" dirty="0">
                <a:latin typeface="Proxima Nova" panose="020B0604020202020204" charset="0"/>
                <a:ea typeface="Calibri" panose="020F0502020204030204" pitchFamily="34" charset="0"/>
                <a:cs typeface="Times New Roman" panose="02020603050405020304" pitchFamily="18" charset="0"/>
              </a:rPr>
              <a:t>(1) @</a:t>
            </a:r>
            <a:r>
              <a:rPr lang="en-US" sz="1800" b="1" dirty="0" err="1">
                <a:latin typeface="Proxima Nova" panose="020B0604020202020204" charset="0"/>
                <a:ea typeface="Calibri" panose="020F0502020204030204" pitchFamily="34" charset="0"/>
                <a:cs typeface="Times New Roman" panose="02020603050405020304" pitchFamily="18" charset="0"/>
              </a:rPr>
              <a:t>Autowired</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Dùng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với</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các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phương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thức</a:t>
            </a:r>
            <a:r>
              <a:rPr lang="en-US" sz="1800" dirty="0">
                <a:latin typeface="Proxima Nova" panose="020B0604020202020204" charset="0"/>
                <a:ea typeface="Calibri" panose="020F0502020204030204" pitchFamily="34" charset="0"/>
                <a:cs typeface="Times New Roman" panose="02020603050405020304" pitchFamily="18" charset="0"/>
              </a:rPr>
              <a:t> setter, </a:t>
            </a:r>
            <a:r>
              <a:rPr lang="en-US" sz="1800" dirty="0" err="1">
                <a:latin typeface="Proxima Nova" panose="020B0604020202020204" charset="0"/>
                <a:ea typeface="Calibri" panose="020F0502020204030204" pitchFamily="34" charset="0"/>
                <a:cs typeface="Times New Roman" panose="02020603050405020304" pitchFamily="18" charset="0"/>
              </a:rPr>
              <a:t>biến</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thể</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hiện</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và</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hàm</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tạo</a:t>
            </a:r>
            <a:r>
              <a:rPr lang="en-US" sz="1800" dirty="0">
                <a:latin typeface="Proxima Nova" panose="020B0604020202020204" charset="0"/>
                <a:ea typeface="Calibri" panose="020F0502020204030204" pitchFamily="34" charset="0"/>
                <a:cs typeface="Times New Roman" panose="02020603050405020304" pitchFamily="18" charset="0"/>
              </a:rPr>
              <a:t>. </a:t>
            </a:r>
          </a:p>
        </p:txBody>
      </p:sp>
      <p:sp>
        <p:nvSpPr>
          <p:cNvPr id="9" name="Rectangle 8"/>
          <p:cNvSpPr/>
          <p:nvPr/>
        </p:nvSpPr>
        <p:spPr>
          <a:xfrm>
            <a:off x="193106" y="1732148"/>
            <a:ext cx="1471878" cy="322845"/>
          </a:xfrm>
          <a:prstGeom prst="rect">
            <a:avLst/>
          </a:prstGeom>
        </p:spPr>
        <p:txBody>
          <a:bodyPr wrap="none">
            <a:spAutoFit/>
          </a:bodyPr>
          <a:lstStyle/>
          <a:p>
            <a:pPr>
              <a:lnSpc>
                <a:spcPct val="107000"/>
              </a:lnSpc>
            </a:pPr>
            <a:r>
              <a:rPr lang="en-US" b="1" dirty="0">
                <a:latin typeface="Proxima Nova" panose="020B0604020202020204" charset="0"/>
                <a:ea typeface="Times New Roman" panose="02020603050405020304" pitchFamily="18" charset="0"/>
                <a:cs typeface="Times New Roman" panose="02020603050405020304" pitchFamily="18" charset="0"/>
              </a:rPr>
              <a:t>Setter Injection</a:t>
            </a:r>
            <a:r>
              <a:rPr lang="en-US" b="1" dirty="0" smtClean="0">
                <a:latin typeface="Proxima Nova" panose="020B0604020202020204" charset="0"/>
                <a:ea typeface="Times New Roman" panose="02020603050405020304" pitchFamily="18"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797587" y="2125570"/>
            <a:ext cx="7066405" cy="2675029"/>
          </a:xfrm>
          <a:prstGeom prst="rect">
            <a:avLst/>
          </a:prstGeom>
          <a:ln>
            <a:solidFill>
              <a:srgbClr val="FF0000"/>
            </a:solidFill>
          </a:ln>
        </p:spPr>
      </p:pic>
    </p:spTree>
    <p:extLst>
      <p:ext uri="{BB962C8B-B14F-4D97-AF65-F5344CB8AC3E}">
        <p14:creationId xmlns:p14="http://schemas.microsoft.com/office/powerpoint/2010/main" val="1675174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3" name="Rectangle 2"/>
          <p:cNvSpPr/>
          <p:nvPr/>
        </p:nvSpPr>
        <p:spPr>
          <a:xfrm>
            <a:off x="137160" y="1244601"/>
            <a:ext cx="8206740" cy="388696"/>
          </a:xfrm>
          <a:prstGeom prst="rect">
            <a:avLst/>
          </a:prstGeom>
        </p:spPr>
        <p:txBody>
          <a:bodyPr wrap="square">
            <a:spAutoFit/>
          </a:bodyPr>
          <a:lstStyle/>
          <a:p>
            <a:pPr algn="just">
              <a:lnSpc>
                <a:spcPct val="107000"/>
              </a:lnSpc>
              <a:spcAft>
                <a:spcPts val="800"/>
              </a:spcAft>
            </a:pPr>
            <a:r>
              <a:rPr lang="en-US" sz="1800" b="1" dirty="0">
                <a:latin typeface="Proxima Nova" panose="020B0604020202020204" charset="0"/>
                <a:ea typeface="Calibri" panose="020F0502020204030204" pitchFamily="34" charset="0"/>
                <a:cs typeface="Times New Roman" panose="02020603050405020304" pitchFamily="18" charset="0"/>
              </a:rPr>
              <a:t>(1) @</a:t>
            </a:r>
            <a:r>
              <a:rPr lang="en-US" sz="1800" b="1" dirty="0" err="1">
                <a:latin typeface="Proxima Nova" panose="020B0604020202020204" charset="0"/>
                <a:ea typeface="Calibri" panose="020F0502020204030204" pitchFamily="34" charset="0"/>
                <a:cs typeface="Times New Roman" panose="02020603050405020304" pitchFamily="18" charset="0"/>
              </a:rPr>
              <a:t>Autowired</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Dùng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với</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các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phương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thức</a:t>
            </a:r>
            <a:r>
              <a:rPr lang="en-US" sz="1800" dirty="0">
                <a:latin typeface="Proxima Nova" panose="020B0604020202020204" charset="0"/>
                <a:ea typeface="Calibri" panose="020F0502020204030204" pitchFamily="34" charset="0"/>
                <a:cs typeface="Times New Roman" panose="02020603050405020304" pitchFamily="18" charset="0"/>
              </a:rPr>
              <a:t> setter, </a:t>
            </a:r>
            <a:r>
              <a:rPr lang="en-US" sz="1800" dirty="0" err="1">
                <a:latin typeface="Proxima Nova" panose="020B0604020202020204" charset="0"/>
                <a:ea typeface="Calibri" panose="020F0502020204030204" pitchFamily="34" charset="0"/>
                <a:cs typeface="Times New Roman" panose="02020603050405020304" pitchFamily="18" charset="0"/>
              </a:rPr>
              <a:t>biến</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thể</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hiện</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và</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hàm</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tạo</a:t>
            </a:r>
            <a:r>
              <a:rPr lang="en-US" sz="1800" dirty="0">
                <a:latin typeface="Proxima Nova" panose="020B0604020202020204" charset="0"/>
                <a:ea typeface="Calibri" panose="020F0502020204030204" pitchFamily="34" charset="0"/>
                <a:cs typeface="Times New Roman" panose="02020603050405020304" pitchFamily="18" charset="0"/>
              </a:rPr>
              <a:t>. </a:t>
            </a:r>
          </a:p>
        </p:txBody>
      </p:sp>
      <p:sp>
        <p:nvSpPr>
          <p:cNvPr id="9" name="Rectangle 8"/>
          <p:cNvSpPr/>
          <p:nvPr/>
        </p:nvSpPr>
        <p:spPr>
          <a:xfrm>
            <a:off x="193106" y="1732148"/>
            <a:ext cx="1426994" cy="322845"/>
          </a:xfrm>
          <a:prstGeom prst="rect">
            <a:avLst/>
          </a:prstGeom>
        </p:spPr>
        <p:txBody>
          <a:bodyPr wrap="none">
            <a:spAutoFit/>
          </a:bodyPr>
          <a:lstStyle/>
          <a:p>
            <a:pPr>
              <a:lnSpc>
                <a:spcPct val="107000"/>
              </a:lnSpc>
            </a:pPr>
            <a:r>
              <a:rPr lang="en-US" b="1" dirty="0">
                <a:latin typeface="Proxima Nova" panose="020B0604020202020204" charset="0"/>
                <a:ea typeface="Times New Roman" panose="02020603050405020304" pitchFamily="18" charset="0"/>
                <a:cs typeface="Times New Roman" panose="02020603050405020304" pitchFamily="18" charset="0"/>
              </a:rPr>
              <a:t>Field Injection</a:t>
            </a:r>
            <a:r>
              <a:rPr lang="en-US" b="1" dirty="0" smtClean="0">
                <a:latin typeface="Proxima Nova" panose="020B0604020202020204" charset="0"/>
                <a:ea typeface="Times New Roman" panose="02020603050405020304" pitchFamily="18"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89999" y="2228690"/>
            <a:ext cx="7887801" cy="2286319"/>
          </a:xfrm>
          <a:prstGeom prst="rect">
            <a:avLst/>
          </a:prstGeom>
          <a:ln>
            <a:solidFill>
              <a:srgbClr val="FF0000"/>
            </a:solidFill>
          </a:ln>
        </p:spPr>
      </p:pic>
    </p:spTree>
    <p:extLst>
      <p:ext uri="{BB962C8B-B14F-4D97-AF65-F5344CB8AC3E}">
        <p14:creationId xmlns:p14="http://schemas.microsoft.com/office/powerpoint/2010/main" val="19068320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CÁC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3" name="Rectangle 2"/>
          <p:cNvSpPr/>
          <p:nvPr/>
        </p:nvSpPr>
        <p:spPr>
          <a:xfrm>
            <a:off x="137160" y="1244601"/>
            <a:ext cx="8206740" cy="1186607"/>
          </a:xfrm>
          <a:prstGeom prst="rect">
            <a:avLst/>
          </a:prstGeom>
        </p:spPr>
        <p:txBody>
          <a:bodyPr wrap="square">
            <a:spAutoFit/>
          </a:bodyPr>
          <a:lstStyle/>
          <a:p>
            <a:pPr algn="just">
              <a:lnSpc>
                <a:spcPct val="107000"/>
              </a:lnSpc>
              <a:spcAft>
                <a:spcPts val="800"/>
              </a:spcAft>
            </a:pPr>
            <a:r>
              <a:rPr lang="vi-VN" sz="1800" b="1" dirty="0">
                <a:latin typeface="Proxima Nova" panose="020B0604020202020204" charset="0"/>
                <a:ea typeface="Calibri" panose="020F0502020204030204" pitchFamily="34" charset="0"/>
                <a:cs typeface="Times New Roman" panose="02020603050405020304" pitchFamily="18" charset="0"/>
              </a:rPr>
              <a:t>(2) @Bean</a:t>
            </a:r>
            <a:r>
              <a:rPr lang="vi-VN" sz="1800" b="1" dirty="0">
                <a:latin typeface="Proxima Nova" panose="020B0604020202020204" charset="0"/>
                <a:ea typeface="Calibri" panose="020F0502020204030204" pitchFamily="34" charset="0"/>
                <a:cs typeface="Times New Roman" panose="02020603050405020304" pitchFamily="18" charset="0"/>
              </a:rPr>
              <a:t>:</a:t>
            </a:r>
            <a:endParaRPr lang="en-US" sz="1800" b="1" dirty="0">
              <a:latin typeface="Proxima Nova" panose="020B060402020202020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Dùng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để</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thay</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thế</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cho</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thẻ</a:t>
            </a:r>
            <a:r>
              <a:rPr lang="vi-VN" sz="1800" dirty="0">
                <a:latin typeface="Proxima Nova" panose="020B0604020202020204" charset="0"/>
                <a:ea typeface="Calibri" panose="020F0502020204030204" pitchFamily="34" charset="0"/>
                <a:cs typeface="Times New Roman" panose="02020603050405020304" pitchFamily="18" charset="0"/>
              </a:rPr>
              <a:t> </a:t>
            </a:r>
            <a:r>
              <a:rPr lang="vi-VN" sz="1800" dirty="0">
                <a:latin typeface="Proxima Nova" panose="020B0604020202020204" charset="0"/>
                <a:ea typeface="Calibri" panose="020F0502020204030204" pitchFamily="34" charset="0"/>
                <a:cs typeface="Times New Roman" panose="02020603050405020304" pitchFamily="18" charset="0"/>
              </a:rPr>
              <a:t>&lt;bean&gt; XML. </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Xác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định</a:t>
            </a:r>
            <a:r>
              <a:rPr lang="vi-VN" sz="1800" dirty="0">
                <a:latin typeface="Proxima Nova" panose="020B0604020202020204" charset="0"/>
                <a:ea typeface="Calibri" panose="020F0502020204030204" pitchFamily="34" charset="0"/>
                <a:cs typeface="Times New Roman" panose="02020603050405020304" pitchFamily="18" charset="0"/>
              </a:rPr>
              <a:t> </a:t>
            </a:r>
            <a:r>
              <a:rPr lang="vi-VN" sz="1800" dirty="0">
                <a:latin typeface="Proxima Nova" panose="020B0604020202020204" charset="0"/>
                <a:ea typeface="Calibri" panose="020F0502020204030204" pitchFamily="34" charset="0"/>
                <a:cs typeface="Times New Roman" panose="02020603050405020304" pitchFamily="18" charset="0"/>
              </a:rPr>
              <a:t>phương thức tạo ra một bean được quản lý bởi Spring Container.</a:t>
            </a:r>
            <a:endParaRPr lang="en-US" sz="1800" dirty="0">
              <a:latin typeface="Proxima Nova" panose="020B060402020202020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510379" y="3374632"/>
            <a:ext cx="6209156" cy="1631708"/>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913905" y="2558374"/>
            <a:ext cx="7087589" cy="590632"/>
          </a:xfrm>
          <a:prstGeom prst="rect">
            <a:avLst/>
          </a:prstGeom>
          <a:ln>
            <a:solidFill>
              <a:srgbClr val="FF0000"/>
            </a:solidFill>
          </a:ln>
        </p:spPr>
      </p:pic>
    </p:spTree>
    <p:extLst>
      <p:ext uri="{BB962C8B-B14F-4D97-AF65-F5344CB8AC3E}">
        <p14:creationId xmlns:p14="http://schemas.microsoft.com/office/powerpoint/2010/main" val="37536509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3" name="Rectangle 2"/>
          <p:cNvSpPr/>
          <p:nvPr/>
        </p:nvSpPr>
        <p:spPr>
          <a:xfrm>
            <a:off x="137160" y="1244601"/>
            <a:ext cx="8930640" cy="923330"/>
          </a:xfrm>
          <a:prstGeom prst="rect">
            <a:avLst/>
          </a:prstGeom>
        </p:spPr>
        <p:txBody>
          <a:bodyPr wrap="square">
            <a:spAutoFit/>
          </a:bodyPr>
          <a:lstStyle/>
          <a:p>
            <a:pPr algn="just">
              <a:lnSpc>
                <a:spcPct val="150000"/>
              </a:lnSpc>
              <a:spcBef>
                <a:spcPts val="800"/>
              </a:spcBef>
              <a:spcAft>
                <a:spcPts val="800"/>
              </a:spcAft>
            </a:pPr>
            <a:r>
              <a:rPr lang="en-US" sz="1800" b="1" dirty="0">
                <a:latin typeface="Proxima Nova" panose="020B0604020202020204" charset="0"/>
                <a:ea typeface="Calibri" panose="020F0502020204030204" pitchFamily="34" charset="0"/>
                <a:cs typeface="Times New Roman" panose="02020603050405020304" pitchFamily="18" charset="0"/>
              </a:rPr>
              <a:t>(</a:t>
            </a:r>
            <a:r>
              <a:rPr lang="vi-VN" sz="1800" b="1" dirty="0">
                <a:latin typeface="Proxima Nova" panose="020B0604020202020204" charset="0"/>
                <a:ea typeface="Calibri" panose="020F0502020204030204" pitchFamily="34" charset="0"/>
                <a:cs typeface="Times New Roman" panose="02020603050405020304" pitchFamily="18" charset="0"/>
              </a:rPr>
              <a:t>3) @Qualifier</a:t>
            </a:r>
            <a:r>
              <a:rPr lang="vi-VN" sz="1800" dirty="0">
                <a:latin typeface="Proxima Nova" panose="020B0604020202020204" charset="0"/>
                <a:ea typeface="Calibri" panose="020F0502020204030204" pitchFamily="34" charset="0"/>
                <a:cs typeface="Times New Roman" panose="02020603050405020304" pitchFamily="18" charset="0"/>
              </a:rPr>
              <a:t>: </a:t>
            </a:r>
            <a:r>
              <a:rPr lang="en-US" sz="1800" dirty="0">
                <a:latin typeface="Proxima Nova" panose="020B0604020202020204" charset="0"/>
                <a:ea typeface="Calibri" panose="020F0502020204030204" pitchFamily="34" charset="0"/>
                <a:cs typeface="Times New Roman" panose="02020603050405020304" pitchFamily="18" charset="0"/>
              </a:rPr>
              <a:t>S</a:t>
            </a:r>
            <a:r>
              <a:rPr lang="vi-VN" sz="1800" dirty="0">
                <a:latin typeface="Proxima Nova" panose="020B0604020202020204" charset="0"/>
                <a:ea typeface="Calibri" panose="020F0502020204030204" pitchFamily="34" charset="0"/>
                <a:cs typeface="Times New Roman" panose="02020603050405020304" pitchFamily="18" charset="0"/>
              </a:rPr>
              <a:t>ử </a:t>
            </a:r>
            <a:r>
              <a:rPr lang="vi-VN" sz="1800" dirty="0">
                <a:latin typeface="Proxima Nova" panose="020B0604020202020204" charset="0"/>
                <a:ea typeface="Calibri" panose="020F0502020204030204" pitchFamily="34" charset="0"/>
                <a:cs typeface="Times New Roman" panose="02020603050405020304" pitchFamily="18" charset="0"/>
              </a:rPr>
              <a:t>dụng cùng với Autowired để tránh nhầm lẫn khi có hai hoặc nhiều bean được cấu hình cho cùng một loại</a:t>
            </a:r>
            <a:r>
              <a:rPr lang="vi-VN" sz="1800" dirty="0">
                <a:latin typeface="Proxima Nova" panose="020B0604020202020204" charset="0"/>
                <a:ea typeface="Calibri" panose="020F0502020204030204" pitchFamily="34" charset="0"/>
                <a:cs typeface="Times New Roman" panose="02020603050405020304" pitchFamily="18" charset="0"/>
              </a:rPr>
              <a:t>.</a:t>
            </a:r>
            <a:endParaRPr lang="en-US" sz="1800" dirty="0">
              <a:latin typeface="Proxima Nova" panose="020B060402020202020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1682841" y="3203200"/>
            <a:ext cx="5949844" cy="1483099"/>
          </a:xfrm>
          <a:prstGeom prst="rect">
            <a:avLst/>
          </a:prstGeom>
          <a:ln>
            <a:solidFill>
              <a:srgbClr val="FF0000"/>
            </a:solidFill>
          </a:ln>
        </p:spPr>
      </p:pic>
      <p:pic>
        <p:nvPicPr>
          <p:cNvPr id="2" name="Picture 1"/>
          <p:cNvPicPr>
            <a:picLocks noChangeAspect="1"/>
          </p:cNvPicPr>
          <p:nvPr/>
        </p:nvPicPr>
        <p:blipFill>
          <a:blip r:embed="rId4"/>
          <a:stretch>
            <a:fillRect/>
          </a:stretch>
        </p:blipFill>
        <p:spPr>
          <a:xfrm>
            <a:off x="308967" y="2138302"/>
            <a:ext cx="8526065" cy="866896"/>
          </a:xfrm>
          <a:prstGeom prst="rect">
            <a:avLst/>
          </a:prstGeom>
        </p:spPr>
      </p:pic>
    </p:spTree>
    <p:extLst>
      <p:ext uri="{BB962C8B-B14F-4D97-AF65-F5344CB8AC3E}">
        <p14:creationId xmlns:p14="http://schemas.microsoft.com/office/powerpoint/2010/main" val="35103871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4" name="Rectangle 3"/>
          <p:cNvSpPr/>
          <p:nvPr/>
        </p:nvSpPr>
        <p:spPr>
          <a:xfrm>
            <a:off x="106680" y="1251113"/>
            <a:ext cx="8938260" cy="1816972"/>
          </a:xfrm>
          <a:prstGeom prst="rect">
            <a:avLst/>
          </a:prstGeom>
        </p:spPr>
        <p:txBody>
          <a:bodyPr wrap="square">
            <a:spAutoFit/>
          </a:bodyPr>
          <a:lstStyle/>
          <a:p>
            <a:pPr algn="just">
              <a:lnSpc>
                <a:spcPct val="120000"/>
              </a:lnSpc>
              <a:spcBef>
                <a:spcPts val="800"/>
              </a:spcBef>
              <a:spcAft>
                <a:spcPts val="800"/>
              </a:spcAft>
            </a:pPr>
            <a:r>
              <a:rPr lang="en-US" sz="1800" b="1" dirty="0">
                <a:latin typeface="Proxima Nova" panose="020B0604020202020204" charset="0"/>
                <a:ea typeface="Calibri" panose="020F0502020204030204" pitchFamily="34" charset="0"/>
                <a:cs typeface="Times New Roman" panose="02020603050405020304" pitchFamily="18" charset="0"/>
              </a:rPr>
              <a:t>(4) @Required: </a:t>
            </a:r>
          </a:p>
          <a:p>
            <a:pPr algn="just">
              <a:lnSpc>
                <a:spcPct val="120000"/>
              </a:lnSpc>
              <a:spcBef>
                <a:spcPts val="800"/>
              </a:spcBef>
              <a:spcAft>
                <a:spcPts val="800"/>
              </a:spcAft>
            </a:pP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Dùng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với</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phương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thức</a:t>
            </a:r>
            <a:r>
              <a:rPr lang="en-US" sz="1800" dirty="0">
                <a:latin typeface="Proxima Nova" panose="020B0604020202020204" charset="0"/>
                <a:ea typeface="Calibri" panose="020F0502020204030204" pitchFamily="34" charset="0"/>
                <a:cs typeface="Times New Roman" panose="02020603050405020304" pitchFamily="18" charset="0"/>
              </a:rPr>
              <a:t> setter</a:t>
            </a:r>
          </a:p>
          <a:p>
            <a:pPr algn="just">
              <a:lnSpc>
                <a:spcPct val="120000"/>
              </a:lnSpc>
              <a:spcBef>
                <a:spcPts val="800"/>
              </a:spcBef>
              <a:spcAft>
                <a:spcPts val="800"/>
              </a:spcAft>
            </a:pP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Yêu</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cầu</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phương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thức</a:t>
            </a:r>
            <a:r>
              <a:rPr lang="en-US" sz="1800" dirty="0">
                <a:latin typeface="Proxima Nova" panose="020B0604020202020204" charset="0"/>
                <a:ea typeface="Calibri" panose="020F0502020204030204" pitchFamily="34" charset="0"/>
                <a:cs typeface="Times New Roman" panose="02020603050405020304" pitchFamily="18" charset="0"/>
              </a:rPr>
              <a:t> setter </a:t>
            </a:r>
            <a:r>
              <a:rPr lang="en-US" sz="1800" dirty="0" err="1">
                <a:latin typeface="Proxima Nova" panose="020B0604020202020204" charset="0"/>
                <a:ea typeface="Calibri" panose="020F0502020204030204" pitchFamily="34" charset="0"/>
                <a:cs typeface="Times New Roman" panose="02020603050405020304" pitchFamily="18" charset="0"/>
              </a:rPr>
              <a:t>phải</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khởi</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tạo</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giá</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trị</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cho</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thuộc</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tính</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nếu</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không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nó</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sẽ</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đưa</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ra</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một</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ngoại</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lệ</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BeanInitilizationException</a:t>
            </a:r>
            <a:r>
              <a:rPr lang="en-US" sz="1800" dirty="0">
                <a:latin typeface="Proxima Nova" panose="020B0604020202020204" charset="0"/>
                <a:ea typeface="Calibri" panose="020F0502020204030204" pitchFamily="34" charset="0"/>
                <a:cs typeface="Times New Roman" panose="02020603050405020304" pitchFamily="18" charset="0"/>
              </a:rPr>
              <a:t>.</a:t>
            </a:r>
          </a:p>
        </p:txBody>
      </p:sp>
      <p:pic>
        <p:nvPicPr>
          <p:cNvPr id="2" name="Picture 1"/>
          <p:cNvPicPr>
            <a:picLocks noChangeAspect="1"/>
          </p:cNvPicPr>
          <p:nvPr/>
        </p:nvPicPr>
        <p:blipFill>
          <a:blip r:embed="rId3"/>
          <a:stretch>
            <a:fillRect/>
          </a:stretch>
        </p:blipFill>
        <p:spPr>
          <a:xfrm>
            <a:off x="2072305" y="3733707"/>
            <a:ext cx="4801270" cy="1333686"/>
          </a:xfrm>
          <a:prstGeom prst="rect">
            <a:avLst/>
          </a:prstGeom>
          <a:ln>
            <a:solidFill>
              <a:srgbClr val="FF0000"/>
            </a:solidFill>
          </a:ln>
        </p:spPr>
      </p:pic>
      <p:pic>
        <p:nvPicPr>
          <p:cNvPr id="3" name="Picture 2"/>
          <p:cNvPicPr>
            <a:picLocks noChangeAspect="1"/>
          </p:cNvPicPr>
          <p:nvPr/>
        </p:nvPicPr>
        <p:blipFill>
          <a:blip r:embed="rId4"/>
          <a:stretch>
            <a:fillRect/>
          </a:stretch>
        </p:blipFill>
        <p:spPr>
          <a:xfrm>
            <a:off x="714745" y="3201169"/>
            <a:ext cx="7507236" cy="505047"/>
          </a:xfrm>
          <a:prstGeom prst="rect">
            <a:avLst/>
          </a:prstGeom>
        </p:spPr>
      </p:pic>
    </p:spTree>
    <p:extLst>
      <p:ext uri="{BB962C8B-B14F-4D97-AF65-F5344CB8AC3E}">
        <p14:creationId xmlns:p14="http://schemas.microsoft.com/office/powerpoint/2010/main" val="5115704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4" name="Rectangle 3"/>
          <p:cNvSpPr/>
          <p:nvPr/>
        </p:nvSpPr>
        <p:spPr>
          <a:xfrm>
            <a:off x="106680" y="1251113"/>
            <a:ext cx="8938260" cy="1646605"/>
          </a:xfrm>
          <a:prstGeom prst="rect">
            <a:avLst/>
          </a:prstGeom>
        </p:spPr>
        <p:txBody>
          <a:bodyPr wrap="square">
            <a:spAutoFit/>
          </a:bodyPr>
          <a:lstStyle/>
          <a:p>
            <a:pPr algn="just">
              <a:lnSpc>
                <a:spcPct val="150000"/>
              </a:lnSpc>
              <a:spcBef>
                <a:spcPts val="600"/>
              </a:spcBef>
              <a:spcAft>
                <a:spcPts val="600"/>
              </a:spcAft>
            </a:pPr>
            <a:r>
              <a:rPr lang="vi-VN" sz="1800" b="1" dirty="0">
                <a:latin typeface="Proxima Nova" panose="020B0604020202020204" charset="0"/>
                <a:ea typeface="Calibri" panose="020F0502020204030204" pitchFamily="34" charset="0"/>
                <a:cs typeface="Times New Roman" panose="02020603050405020304" pitchFamily="18" charset="0"/>
              </a:rPr>
              <a:t>(5) @Value: </a:t>
            </a:r>
            <a:endParaRPr lang="en-US" sz="1800" b="1" dirty="0">
              <a:latin typeface="Proxima Nova" panose="020B0604020202020204" charset="0"/>
              <a:ea typeface="Calibri" panose="020F0502020204030204" pitchFamily="34" charset="0"/>
              <a:cs typeface="Times New Roman" panose="02020603050405020304" pitchFamily="18" charset="0"/>
            </a:endParaRPr>
          </a:p>
          <a:p>
            <a:pPr algn="just">
              <a:lnSpc>
                <a:spcPct val="150000"/>
              </a:lnSpc>
              <a:spcBef>
                <a:spcPts val="600"/>
              </a:spcBef>
              <a:spcAft>
                <a:spcPts val="600"/>
              </a:spcAft>
            </a:pPr>
            <a:r>
              <a:rPr lang="en-US" sz="1800" dirty="0" err="1">
                <a:latin typeface="Proxima Nova" panose="020B0604020202020204" charset="0"/>
                <a:ea typeface="Calibri" panose="020F0502020204030204" pitchFamily="34" charset="0"/>
                <a:cs typeface="Times New Roman" panose="02020603050405020304" pitchFamily="18" charset="0"/>
              </a:rPr>
              <a:t>Dùng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để</a:t>
            </a:r>
            <a:r>
              <a:rPr lang="vi-VN" sz="1800" dirty="0">
                <a:latin typeface="Proxima Nova" panose="020B0604020202020204" charset="0"/>
                <a:ea typeface="Calibri" panose="020F0502020204030204" pitchFamily="34" charset="0"/>
                <a:cs typeface="Times New Roman" panose="02020603050405020304" pitchFamily="18" charset="0"/>
              </a:rPr>
              <a:t> </a:t>
            </a:r>
            <a:r>
              <a:rPr lang="vi-VN" sz="1800" dirty="0">
                <a:latin typeface="Proxima Nova" panose="020B0604020202020204" charset="0"/>
                <a:ea typeface="Calibri" panose="020F0502020204030204" pitchFamily="34" charset="0"/>
                <a:cs typeface="Times New Roman" panose="02020603050405020304" pitchFamily="18" charset="0"/>
              </a:rPr>
              <a:t>gán giá trị mặc định cho các biến và tham số của phương </a:t>
            </a:r>
            <a:r>
              <a:rPr lang="vi-VN" sz="1800" dirty="0">
                <a:latin typeface="Proxima Nova" panose="020B0604020202020204" charset="0"/>
                <a:ea typeface="Calibri" panose="020F0502020204030204" pitchFamily="34" charset="0"/>
                <a:cs typeface="Times New Roman" panose="02020603050405020304" pitchFamily="18" charset="0"/>
              </a:rPr>
              <a:t>thức </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50000"/>
              </a:lnSpc>
              <a:spcBef>
                <a:spcPts val="600"/>
              </a:spcBef>
              <a:spcAft>
                <a:spcPts val="600"/>
              </a:spcAft>
            </a:pPr>
            <a:r>
              <a:rPr lang="en-US" sz="1800" dirty="0" err="1">
                <a:latin typeface="Proxima Nova" panose="020B0604020202020204" charset="0"/>
                <a:ea typeface="Calibri" panose="020F0502020204030204" pitchFamily="34" charset="0"/>
                <a:cs typeface="Times New Roman" panose="02020603050405020304" pitchFamily="18" charset="0"/>
              </a:rPr>
              <a:t>Dùng</a:t>
            </a:r>
            <a:r>
              <a:rPr lang="en-US" sz="1800" dirty="0">
                <a:latin typeface="Proxima Nova" panose="020B0604020202020204" charset="0"/>
                <a:ea typeface="Calibri" panose="020F0502020204030204" pitchFamily="34" charset="0"/>
                <a:cs typeface="Times New Roman" panose="02020603050405020304" pitchFamily="18" charset="0"/>
              </a:rPr>
              <a:t> </a:t>
            </a:r>
            <a:r>
              <a:rPr lang="en-US" sz="1800" dirty="0" err="1">
                <a:latin typeface="Proxima Nova" panose="020B0604020202020204" charset="0"/>
                <a:ea typeface="Calibri" panose="020F0502020204030204" pitchFamily="34" charset="0"/>
                <a:cs typeface="Times New Roman" panose="02020603050405020304" pitchFamily="18" charset="0"/>
              </a:rPr>
              <a:t>để</a:t>
            </a:r>
            <a:r>
              <a:rPr lang="en-US" sz="1800" dirty="0">
                <a:latin typeface="Proxima Nova" panose="020B0604020202020204" charset="0"/>
                <a:ea typeface="Calibri" panose="020F0502020204030204" pitchFamily="34" charset="0"/>
                <a:cs typeface="Times New Roman" panose="02020603050405020304" pitchFamily="18" charset="0"/>
              </a:rPr>
              <a:t> </a:t>
            </a:r>
            <a:r>
              <a:rPr lang="vi-VN" sz="1800" dirty="0">
                <a:latin typeface="Proxima Nova" panose="020B0604020202020204" charset="0"/>
                <a:ea typeface="Calibri" panose="020F0502020204030204" pitchFamily="34" charset="0"/>
                <a:cs typeface="Times New Roman" panose="02020603050405020304" pitchFamily="18" charset="0"/>
              </a:rPr>
              <a:t>đọc </a:t>
            </a:r>
            <a:r>
              <a:rPr lang="vi-VN" sz="1800" dirty="0">
                <a:latin typeface="Proxima Nova" panose="020B0604020202020204" charset="0"/>
                <a:ea typeface="Calibri" panose="020F0502020204030204" pitchFamily="34" charset="0"/>
                <a:cs typeface="Times New Roman" panose="02020603050405020304" pitchFamily="18" charset="0"/>
              </a:rPr>
              <a:t>các biến môi trường </a:t>
            </a:r>
            <a:r>
              <a:rPr lang="vi-VN" sz="1800" dirty="0">
                <a:latin typeface="Proxima Nova" panose="020B0604020202020204" charset="0"/>
                <a:ea typeface="Calibri" panose="020F0502020204030204" pitchFamily="34" charset="0"/>
                <a:cs typeface="Times New Roman" panose="02020603050405020304" pitchFamily="18" charset="0"/>
              </a:rPr>
              <a:t>Spr</a:t>
            </a:r>
            <a:r>
              <a:rPr lang="en-US" sz="1800" dirty="0" err="1">
                <a:latin typeface="Proxima Nova" panose="020B0604020202020204" charset="0"/>
                <a:ea typeface="Calibri" panose="020F0502020204030204" pitchFamily="34" charset="0"/>
                <a:cs typeface="Times New Roman" panose="02020603050405020304" pitchFamily="18" charset="0"/>
              </a:rPr>
              <a:t>i</a:t>
            </a:r>
            <a:r>
              <a:rPr lang="vi-VN" sz="1800" dirty="0">
                <a:latin typeface="Proxima Nova" panose="020B0604020202020204" charset="0"/>
                <a:ea typeface="Calibri" panose="020F0502020204030204" pitchFamily="34" charset="0"/>
                <a:cs typeface="Times New Roman" panose="02020603050405020304" pitchFamily="18" charset="0"/>
              </a:rPr>
              <a:t>ng </a:t>
            </a:r>
            <a:r>
              <a:rPr lang="vi-VN" sz="1800" dirty="0">
                <a:latin typeface="Proxima Nova" panose="020B0604020202020204" charset="0"/>
                <a:ea typeface="Calibri" panose="020F0502020204030204" pitchFamily="34" charset="0"/>
                <a:cs typeface="Times New Roman" panose="02020603050405020304" pitchFamily="18" charset="0"/>
              </a:rPr>
              <a:t>cũng như các biến hệ thống </a:t>
            </a:r>
            <a:endParaRPr lang="en-US" sz="1800" dirty="0">
              <a:latin typeface="Proxima Nova" panose="020B060402020202020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943779" y="3966162"/>
            <a:ext cx="4806745" cy="842058"/>
          </a:xfrm>
          <a:prstGeom prst="rect">
            <a:avLst/>
          </a:prstGeom>
          <a:ln>
            <a:solidFill>
              <a:srgbClr val="FF0000"/>
            </a:solidFill>
          </a:ln>
        </p:spPr>
      </p:pic>
      <p:pic>
        <p:nvPicPr>
          <p:cNvPr id="5" name="Picture 4"/>
          <p:cNvPicPr>
            <a:picLocks noChangeAspect="1"/>
          </p:cNvPicPr>
          <p:nvPr/>
        </p:nvPicPr>
        <p:blipFill>
          <a:blip r:embed="rId4"/>
          <a:stretch>
            <a:fillRect/>
          </a:stretch>
        </p:blipFill>
        <p:spPr>
          <a:xfrm>
            <a:off x="1183526" y="3066067"/>
            <a:ext cx="6182588" cy="428685"/>
          </a:xfrm>
          <a:prstGeom prst="rect">
            <a:avLst/>
          </a:prstGeom>
          <a:ln>
            <a:solidFill>
              <a:srgbClr val="FF0000"/>
            </a:solidFill>
          </a:ln>
        </p:spPr>
      </p:pic>
    </p:spTree>
    <p:extLst>
      <p:ext uri="{BB962C8B-B14F-4D97-AF65-F5344CB8AC3E}">
        <p14:creationId xmlns:p14="http://schemas.microsoft.com/office/powerpoint/2010/main" val="1206358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4" name="Rectangle 3"/>
          <p:cNvSpPr/>
          <p:nvPr/>
        </p:nvSpPr>
        <p:spPr>
          <a:xfrm>
            <a:off x="106680" y="1251113"/>
            <a:ext cx="8938260" cy="1524520"/>
          </a:xfrm>
          <a:prstGeom prst="rect">
            <a:avLst/>
          </a:prstGeom>
        </p:spPr>
        <p:txBody>
          <a:bodyPr wrap="square">
            <a:spAutoFit/>
          </a:bodyPr>
          <a:lstStyle/>
          <a:p>
            <a:pPr algn="just">
              <a:lnSpc>
                <a:spcPct val="120000"/>
              </a:lnSpc>
              <a:spcBef>
                <a:spcPts val="200"/>
              </a:spcBef>
              <a:spcAft>
                <a:spcPts val="200"/>
              </a:spcAft>
            </a:pPr>
            <a:r>
              <a:rPr lang="vi-VN" sz="1800" b="1" dirty="0">
                <a:latin typeface="Proxima Nova" panose="020B0604020202020204" charset="0"/>
                <a:ea typeface="Calibri" panose="020F0502020204030204" pitchFamily="34" charset="0"/>
                <a:cs typeface="Times New Roman" panose="02020603050405020304" pitchFamily="18" charset="0"/>
              </a:rPr>
              <a:t>(6) @Configuration: </a:t>
            </a:r>
            <a:endParaRPr lang="en-US" sz="1800" b="1"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Là </a:t>
            </a:r>
            <a:r>
              <a:rPr lang="vi-VN" sz="1800" dirty="0">
                <a:latin typeface="Proxima Nova" panose="020B0604020202020204" charset="0"/>
                <a:ea typeface="Calibri" panose="020F0502020204030204" pitchFamily="34" charset="0"/>
                <a:cs typeface="Times New Roman" panose="02020603050405020304" pitchFamily="18" charset="0"/>
              </a:rPr>
              <a:t>một chú thích cấp lớp. </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Lớp </a:t>
            </a:r>
            <a:r>
              <a:rPr lang="vi-VN" sz="1800" dirty="0">
                <a:latin typeface="Proxima Nova" panose="020B0604020202020204" charset="0"/>
                <a:ea typeface="Calibri" panose="020F0502020204030204" pitchFamily="34" charset="0"/>
                <a:cs typeface="Times New Roman" panose="02020603050405020304" pitchFamily="18" charset="0"/>
              </a:rPr>
              <a:t>được chú thích bằng @Configuration được Spring Container sử dụng làm nguồn định nghĩa bean.</a:t>
            </a:r>
            <a:endParaRPr lang="en-US" sz="1800" dirty="0">
              <a:latin typeface="Proxima Nova" panose="020B060402020202020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713426" y="3400192"/>
            <a:ext cx="3534268" cy="1667108"/>
          </a:xfrm>
          <a:prstGeom prst="rect">
            <a:avLst/>
          </a:prstGeom>
          <a:ln>
            <a:solidFill>
              <a:srgbClr val="FF0000"/>
            </a:solidFill>
          </a:ln>
        </p:spPr>
      </p:pic>
      <p:pic>
        <p:nvPicPr>
          <p:cNvPr id="6" name="Picture 5"/>
          <p:cNvPicPr>
            <a:picLocks noChangeAspect="1"/>
          </p:cNvPicPr>
          <p:nvPr/>
        </p:nvPicPr>
        <p:blipFill rotWithShape="1">
          <a:blip r:embed="rId4"/>
          <a:srcRect t="16862"/>
          <a:stretch/>
        </p:blipFill>
        <p:spPr>
          <a:xfrm>
            <a:off x="1276856" y="2880359"/>
            <a:ext cx="6392167" cy="277201"/>
          </a:xfrm>
          <a:prstGeom prst="rect">
            <a:avLst/>
          </a:prstGeom>
          <a:ln>
            <a:solidFill>
              <a:srgbClr val="FF0000"/>
            </a:solidFill>
          </a:ln>
        </p:spPr>
      </p:pic>
    </p:spTree>
    <p:extLst>
      <p:ext uri="{BB962C8B-B14F-4D97-AF65-F5344CB8AC3E}">
        <p14:creationId xmlns:p14="http://schemas.microsoft.com/office/powerpoint/2010/main" val="18000693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4" name="Rectangle 3"/>
          <p:cNvSpPr/>
          <p:nvPr/>
        </p:nvSpPr>
        <p:spPr>
          <a:xfrm>
            <a:off x="106680" y="1251113"/>
            <a:ext cx="8938260" cy="1192121"/>
          </a:xfrm>
          <a:prstGeom prst="rect">
            <a:avLst/>
          </a:prstGeom>
        </p:spPr>
        <p:txBody>
          <a:bodyPr wrap="square">
            <a:spAutoFit/>
          </a:bodyPr>
          <a:lstStyle/>
          <a:p>
            <a:pPr algn="just">
              <a:lnSpc>
                <a:spcPct val="120000"/>
              </a:lnSpc>
              <a:spcBef>
                <a:spcPts val="200"/>
              </a:spcBef>
              <a:spcAft>
                <a:spcPts val="200"/>
              </a:spcAft>
            </a:pPr>
            <a:r>
              <a:rPr lang="vi-VN" sz="1800" b="1" dirty="0">
                <a:latin typeface="Proxima Nova" panose="020B0604020202020204" charset="0"/>
                <a:ea typeface="Calibri" panose="020F0502020204030204" pitchFamily="34" charset="0"/>
                <a:cs typeface="Times New Roman" panose="02020603050405020304" pitchFamily="18" charset="0"/>
              </a:rPr>
              <a:t>(7) @ComponentScan: </a:t>
            </a:r>
            <a:endParaRPr lang="en-US" sz="1800" b="1"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en-US" sz="1800" dirty="0">
                <a:latin typeface="Proxima Nova" panose="020B0604020202020204" charset="0"/>
                <a:ea typeface="Calibri" panose="020F0502020204030204" pitchFamily="34" charset="0"/>
                <a:cs typeface="Times New Roman" panose="02020603050405020304" pitchFamily="18" charset="0"/>
              </a:rPr>
              <a:t>S</a:t>
            </a:r>
            <a:r>
              <a:rPr lang="vi-VN" sz="1800" dirty="0">
                <a:latin typeface="Proxima Nova" panose="020B0604020202020204" charset="0"/>
                <a:ea typeface="Calibri" panose="020F0502020204030204" pitchFamily="34" charset="0"/>
                <a:cs typeface="Times New Roman" panose="02020603050405020304" pitchFamily="18" charset="0"/>
              </a:rPr>
              <a:t>ử </a:t>
            </a:r>
            <a:r>
              <a:rPr lang="vi-VN" sz="1800" dirty="0">
                <a:latin typeface="Proxima Nova" panose="020B0604020202020204" charset="0"/>
                <a:ea typeface="Calibri" panose="020F0502020204030204" pitchFamily="34" charset="0"/>
                <a:cs typeface="Times New Roman" panose="02020603050405020304" pitchFamily="18" charset="0"/>
              </a:rPr>
              <a:t>dụng khi muốn tìm bean trong một </a:t>
            </a:r>
            <a:r>
              <a:rPr lang="vi-VN" sz="1800" dirty="0">
                <a:latin typeface="Proxima Nova" panose="020B0604020202020204" charset="0"/>
                <a:ea typeface="Calibri" panose="020F0502020204030204" pitchFamily="34" charset="0"/>
                <a:cs typeface="Times New Roman" panose="02020603050405020304" pitchFamily="18" charset="0"/>
              </a:rPr>
              <a:t>gói</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en-US" sz="1800" dirty="0">
                <a:latin typeface="Proxima Nova" panose="020B0604020202020204" charset="0"/>
                <a:ea typeface="Calibri" panose="020F0502020204030204" pitchFamily="34" charset="0"/>
                <a:cs typeface="Times New Roman" panose="02020603050405020304" pitchFamily="18" charset="0"/>
              </a:rPr>
              <a:t>Đ</a:t>
            </a:r>
            <a:r>
              <a:rPr lang="vi-VN" sz="1800" dirty="0">
                <a:latin typeface="Proxima Nova" panose="020B0604020202020204" charset="0"/>
                <a:ea typeface="Calibri" panose="020F0502020204030204" pitchFamily="34" charset="0"/>
                <a:cs typeface="Times New Roman" panose="02020603050405020304" pitchFamily="18" charset="0"/>
              </a:rPr>
              <a:t>ược </a:t>
            </a:r>
            <a:r>
              <a:rPr lang="vi-VN" sz="1800" dirty="0">
                <a:latin typeface="Proxima Nova" panose="020B0604020202020204" charset="0"/>
                <a:ea typeface="Calibri" panose="020F0502020204030204" pitchFamily="34" charset="0"/>
                <a:cs typeface="Times New Roman" panose="02020603050405020304" pitchFamily="18" charset="0"/>
              </a:rPr>
              <a:t>sử dụng cùng với với chú thích @</a:t>
            </a:r>
            <a:r>
              <a:rPr lang="vi-VN" sz="1800" dirty="0">
                <a:latin typeface="Proxima Nova" panose="020B0604020202020204" charset="0"/>
                <a:ea typeface="Calibri" panose="020F0502020204030204" pitchFamily="34" charset="0"/>
                <a:cs typeface="Times New Roman" panose="02020603050405020304" pitchFamily="18" charset="0"/>
              </a:rPr>
              <a:t>Configuration</a:t>
            </a:r>
            <a:endParaRPr lang="en-US" sz="1800" dirty="0">
              <a:latin typeface="Proxima Nova" panose="020B060402020202020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203751" y="3419407"/>
            <a:ext cx="4782217" cy="971686"/>
          </a:xfrm>
          <a:prstGeom prst="rect">
            <a:avLst/>
          </a:prstGeom>
          <a:ln>
            <a:solidFill>
              <a:srgbClr val="FF0000"/>
            </a:solidFill>
          </a:ln>
        </p:spPr>
      </p:pic>
      <p:pic>
        <p:nvPicPr>
          <p:cNvPr id="5" name="Picture 4"/>
          <p:cNvPicPr>
            <a:picLocks noChangeAspect="1"/>
          </p:cNvPicPr>
          <p:nvPr/>
        </p:nvPicPr>
        <p:blipFill>
          <a:blip r:embed="rId4"/>
          <a:stretch>
            <a:fillRect/>
          </a:stretch>
        </p:blipFill>
        <p:spPr>
          <a:xfrm>
            <a:off x="1323527" y="2633639"/>
            <a:ext cx="6420746" cy="333422"/>
          </a:xfrm>
          <a:prstGeom prst="rect">
            <a:avLst/>
          </a:prstGeom>
          <a:ln>
            <a:solidFill>
              <a:srgbClr val="FF0000"/>
            </a:solidFill>
          </a:ln>
        </p:spPr>
      </p:pic>
    </p:spTree>
    <p:extLst>
      <p:ext uri="{BB962C8B-B14F-4D97-AF65-F5344CB8AC3E}">
        <p14:creationId xmlns:p14="http://schemas.microsoft.com/office/powerpoint/2010/main" val="9059430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4" name="Rectangle 3"/>
          <p:cNvSpPr/>
          <p:nvPr/>
        </p:nvSpPr>
        <p:spPr>
          <a:xfrm>
            <a:off x="106680" y="1251113"/>
            <a:ext cx="8938260" cy="1908215"/>
          </a:xfrm>
          <a:prstGeom prst="rect">
            <a:avLst/>
          </a:prstGeom>
        </p:spPr>
        <p:txBody>
          <a:bodyPr wrap="square">
            <a:spAutoFit/>
          </a:bodyPr>
          <a:lstStyle/>
          <a:p>
            <a:pPr algn="just">
              <a:lnSpc>
                <a:spcPct val="120000"/>
              </a:lnSpc>
              <a:spcBef>
                <a:spcPts val="200"/>
              </a:spcBef>
              <a:spcAft>
                <a:spcPts val="200"/>
              </a:spcAft>
            </a:pPr>
            <a:r>
              <a:rPr lang="vi-VN" sz="1800" b="1" dirty="0">
                <a:latin typeface="Proxima Nova" panose="020B0604020202020204" charset="0"/>
                <a:ea typeface="Calibri" panose="020F0502020204030204" pitchFamily="34" charset="0"/>
                <a:cs typeface="Times New Roman" panose="02020603050405020304" pitchFamily="18" charset="0"/>
              </a:rPr>
              <a:t>(8) @Component: </a:t>
            </a:r>
            <a:endParaRPr lang="en-US" sz="1800" b="1"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Là </a:t>
            </a:r>
            <a:r>
              <a:rPr lang="vi-VN" sz="1800" dirty="0">
                <a:latin typeface="Proxima Nova" panose="020B0604020202020204" charset="0"/>
                <a:ea typeface="Calibri" panose="020F0502020204030204" pitchFamily="34" charset="0"/>
                <a:cs typeface="Times New Roman" panose="02020603050405020304" pitchFamily="18" charset="0"/>
              </a:rPr>
              <a:t>một chú thích cấp lớp; </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en-US" sz="1800" dirty="0">
                <a:latin typeface="Proxima Nova" panose="020B0604020202020204" charset="0"/>
                <a:ea typeface="Calibri" panose="020F0502020204030204" pitchFamily="34" charset="0"/>
                <a:cs typeface="Times New Roman" panose="02020603050405020304" pitchFamily="18" charset="0"/>
              </a:rPr>
              <a:t>S</a:t>
            </a:r>
            <a:r>
              <a:rPr lang="vi-VN" sz="1800" dirty="0">
                <a:latin typeface="Proxima Nova" panose="020B0604020202020204" charset="0"/>
                <a:ea typeface="Calibri" panose="020F0502020204030204" pitchFamily="34" charset="0"/>
                <a:cs typeface="Times New Roman" panose="02020603050405020304" pitchFamily="18" charset="0"/>
              </a:rPr>
              <a:t>ử </a:t>
            </a:r>
            <a:r>
              <a:rPr lang="vi-VN" sz="1800" dirty="0">
                <a:latin typeface="Proxima Nova" panose="020B0604020202020204" charset="0"/>
                <a:ea typeface="Calibri" panose="020F0502020204030204" pitchFamily="34" charset="0"/>
                <a:cs typeface="Times New Roman" panose="02020603050405020304" pitchFamily="18" charset="0"/>
              </a:rPr>
              <a:t>dụng để đánh dấu một lớp Java như là một bean. </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Spring </a:t>
            </a:r>
            <a:r>
              <a:rPr lang="vi-VN" sz="1800" dirty="0">
                <a:latin typeface="Proxima Nova" panose="020B0604020202020204" charset="0"/>
                <a:ea typeface="Calibri" panose="020F0502020204030204" pitchFamily="34" charset="0"/>
                <a:cs typeface="Times New Roman" panose="02020603050405020304" pitchFamily="18" charset="0"/>
              </a:rPr>
              <a:t>Framework chọn lớp và định cấu hình lớp trong ngữ cảnh ứng dụng dưới dạng Spring Bean.</a:t>
            </a:r>
            <a:endParaRPr lang="en-US" sz="1800" dirty="0">
              <a:latin typeface="Proxima Nova" panose="020B060402020202020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190693" y="4109036"/>
            <a:ext cx="2610214" cy="704948"/>
          </a:xfrm>
          <a:prstGeom prst="rect">
            <a:avLst/>
          </a:prstGeom>
          <a:ln>
            <a:solidFill>
              <a:srgbClr val="FF0000"/>
            </a:solidFill>
          </a:ln>
        </p:spPr>
      </p:pic>
      <p:pic>
        <p:nvPicPr>
          <p:cNvPr id="6" name="Picture 5"/>
          <p:cNvPicPr>
            <a:picLocks noChangeAspect="1"/>
          </p:cNvPicPr>
          <p:nvPr/>
        </p:nvPicPr>
        <p:blipFill>
          <a:blip r:embed="rId4"/>
          <a:stretch>
            <a:fillRect/>
          </a:stretch>
        </p:blipFill>
        <p:spPr>
          <a:xfrm>
            <a:off x="1358754" y="3321329"/>
            <a:ext cx="6246006" cy="510793"/>
          </a:xfrm>
          <a:prstGeom prst="rect">
            <a:avLst/>
          </a:prstGeom>
          <a:ln>
            <a:solidFill>
              <a:srgbClr val="FF0000"/>
            </a:solidFill>
          </a:ln>
        </p:spPr>
      </p:pic>
    </p:spTree>
    <p:extLst>
      <p:ext uri="{BB962C8B-B14F-4D97-AF65-F5344CB8AC3E}">
        <p14:creationId xmlns:p14="http://schemas.microsoft.com/office/powerpoint/2010/main" val="1902329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Một</a:t>
            </a:r>
            <a:r>
              <a:rPr lang="en-US" altLang="en-US" sz="2200" dirty="0" smtClean="0"/>
              <a:t> </a:t>
            </a:r>
            <a:r>
              <a:rPr lang="en-US" altLang="en-US" sz="2200" dirty="0" err="1" smtClean="0"/>
              <a:t>số</a:t>
            </a:r>
            <a:r>
              <a:rPr lang="en-US" altLang="en-US" sz="2200" dirty="0" smtClean="0"/>
              <a:t> </a:t>
            </a:r>
            <a:r>
              <a:rPr lang="en-US" altLang="en-US" sz="2200" dirty="0" err="1" smtClean="0"/>
              <a:t>dự</a:t>
            </a:r>
            <a:r>
              <a:rPr lang="en-US" altLang="en-US" sz="2200" dirty="0" smtClean="0"/>
              <a:t> </a:t>
            </a:r>
            <a:r>
              <a:rPr lang="en-US" altLang="en-US" sz="2200" dirty="0" err="1" smtClean="0"/>
              <a:t>án</a:t>
            </a:r>
            <a:r>
              <a:rPr lang="en-US" altLang="en-US" sz="2200" dirty="0" smtClean="0"/>
              <a:t> </a:t>
            </a:r>
            <a:r>
              <a:rPr lang="en-US" altLang="en-US" sz="2200" dirty="0" err="1" smtClean="0"/>
              <a:t>có</a:t>
            </a:r>
            <a:r>
              <a:rPr lang="en-US" altLang="en-US" sz="2200" dirty="0" smtClean="0"/>
              <a:t> </a:t>
            </a:r>
            <a:r>
              <a:rPr lang="en-US" altLang="en-US" sz="2200" dirty="0" err="1" smtClean="0"/>
              <a:t>thể</a:t>
            </a:r>
            <a:r>
              <a:rPr lang="en-US" altLang="en-US" sz="2200" dirty="0" smtClean="0"/>
              <a:t> </a:t>
            </a:r>
            <a:r>
              <a:rPr lang="en-US" altLang="en-US" sz="2200" dirty="0" err="1" smtClean="0"/>
              <a:t>kết</a:t>
            </a:r>
            <a:r>
              <a:rPr lang="en-US" altLang="en-US" sz="2200" dirty="0" smtClean="0"/>
              <a:t> </a:t>
            </a:r>
            <a:r>
              <a:rPr lang="en-US" altLang="en-US" sz="2200" dirty="0" err="1" smtClean="0"/>
              <a:t>hợp</a:t>
            </a:r>
            <a:r>
              <a:rPr lang="en-US" altLang="en-US" sz="2200" dirty="0" smtClean="0"/>
              <a:t> </a:t>
            </a:r>
            <a:r>
              <a:rPr lang="en-US" altLang="en-US" sz="2200" dirty="0" err="1" smtClean="0"/>
              <a:t>với</a:t>
            </a:r>
            <a:r>
              <a:rPr lang="en-US" altLang="en-US" sz="2200" dirty="0" smtClean="0"/>
              <a:t> spring boot</a:t>
            </a:r>
            <a:endParaRPr lang="en-US" altLang="en-US" sz="2200" dirty="0"/>
          </a:p>
        </p:txBody>
      </p:sp>
      <p:sp>
        <p:nvSpPr>
          <p:cNvPr id="8" name="Rectangle 7"/>
          <p:cNvSpPr/>
          <p:nvPr/>
        </p:nvSpPr>
        <p:spPr>
          <a:xfrm>
            <a:off x="76200" y="1358049"/>
            <a:ext cx="8823960" cy="3224537"/>
          </a:xfrm>
          <a:prstGeom prst="rect">
            <a:avLst/>
          </a:prstGeom>
        </p:spPr>
        <p:txBody>
          <a:bodyPr wrap="square">
            <a:spAutoFit/>
          </a:bodyPr>
          <a:lstStyle/>
          <a:p>
            <a:pPr algn="just">
              <a:lnSpc>
                <a:spcPct val="120000"/>
              </a:lnSpc>
              <a:spcBef>
                <a:spcPts val="800"/>
              </a:spcBef>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Spring Data: Đơn giản hóa việc truy cập dữ liệu từ cơ sở dữ liệu quan hệ và NoQuery.</a:t>
            </a:r>
          </a:p>
          <a:p>
            <a:pPr algn="just">
              <a:lnSpc>
                <a:spcPct val="120000"/>
              </a:lnSpc>
              <a:spcBef>
                <a:spcPts val="800"/>
              </a:spcBef>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Spring Batch: Cung cấp khả năng xử lý hàng loạt mạnh mẽ.</a:t>
            </a:r>
          </a:p>
          <a:p>
            <a:pPr algn="just">
              <a:lnSpc>
                <a:spcPct val="120000"/>
              </a:lnSpc>
              <a:spcBef>
                <a:spcPts val="800"/>
              </a:spcBef>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Spring Security: </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L</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à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một khung bảo mật cung cấp khả năng bảo mật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cho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các ứng dụng.</a:t>
            </a:r>
          </a:p>
          <a:p>
            <a:pPr algn="just">
              <a:lnSpc>
                <a:spcPct val="120000"/>
              </a:lnSpc>
              <a:spcBef>
                <a:spcPts val="800"/>
              </a:spcBef>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Spring Social: Hỗ trợ tích hợp với mạng xã hội như LinkedIn.</a:t>
            </a:r>
          </a:p>
          <a:p>
            <a:pPr algn="just">
              <a:lnSpc>
                <a:spcPct val="120000"/>
              </a:lnSpc>
              <a:spcBef>
                <a:spcPts val="800"/>
              </a:spcBef>
              <a:spcAft>
                <a:spcPts val="8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Spring Integration: </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riển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khai các Mẫu tích hợp doanh nghiệp, tạo điều kiện tích hợp với các ứng dụng doanh nghiệp khác bằng cách sử dụng bộ điều hợp khai báo và nhắn tin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đơn</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8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giản</a:t>
            </a:r>
            <a:endPar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54978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4" name="Rectangle 3"/>
          <p:cNvSpPr/>
          <p:nvPr/>
        </p:nvSpPr>
        <p:spPr>
          <a:xfrm>
            <a:off x="114300" y="1167293"/>
            <a:ext cx="8938260" cy="2343206"/>
          </a:xfrm>
          <a:prstGeom prst="rect">
            <a:avLst/>
          </a:prstGeom>
        </p:spPr>
        <p:txBody>
          <a:bodyPr wrap="square">
            <a:spAutoFit/>
          </a:bodyPr>
          <a:lstStyle/>
          <a:p>
            <a:pPr algn="just">
              <a:lnSpc>
                <a:spcPct val="120000"/>
              </a:lnSpc>
              <a:spcBef>
                <a:spcPts val="200"/>
              </a:spcBef>
              <a:spcAft>
                <a:spcPts val="200"/>
              </a:spcAft>
            </a:pPr>
            <a:r>
              <a:rPr lang="vi-VN" sz="1800" b="1" dirty="0">
                <a:latin typeface="Proxima Nova" panose="020B0604020202020204" charset="0"/>
                <a:ea typeface="Calibri" panose="020F0502020204030204" pitchFamily="34" charset="0"/>
                <a:cs typeface="Times New Roman" panose="02020603050405020304" pitchFamily="18" charset="0"/>
              </a:rPr>
              <a:t>(9) @Controller</a:t>
            </a:r>
            <a:r>
              <a:rPr lang="vi-VN" sz="1800" b="1" dirty="0">
                <a:latin typeface="Proxima Nova" panose="020B0604020202020204" charset="0"/>
                <a:ea typeface="Calibri" panose="020F0502020204030204" pitchFamily="34" charset="0"/>
                <a:cs typeface="Times New Roman" panose="02020603050405020304" pitchFamily="18" charset="0"/>
              </a:rPr>
              <a:t>:</a:t>
            </a:r>
            <a:endParaRPr lang="en-US" sz="1800" b="1"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Là </a:t>
            </a:r>
            <a:r>
              <a:rPr lang="vi-VN" sz="1800" dirty="0">
                <a:latin typeface="Proxima Nova" panose="020B0604020202020204" charset="0"/>
                <a:ea typeface="Calibri" panose="020F0502020204030204" pitchFamily="34" charset="0"/>
                <a:cs typeface="Times New Roman" panose="02020603050405020304" pitchFamily="18" charset="0"/>
              </a:rPr>
              <a:t>chú thích cấp lớp; </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Là </a:t>
            </a:r>
            <a:r>
              <a:rPr lang="vi-VN" sz="1800" dirty="0">
                <a:latin typeface="Proxima Nova" panose="020B0604020202020204" charset="0"/>
                <a:ea typeface="Calibri" panose="020F0502020204030204" pitchFamily="34" charset="0"/>
                <a:cs typeface="Times New Roman" panose="02020603050405020304" pitchFamily="18" charset="0"/>
              </a:rPr>
              <a:t>một trường hợp đặc biệt của @Component</a:t>
            </a:r>
            <a:r>
              <a:rPr lang="vi-VN" sz="1800" dirty="0">
                <a:latin typeface="Proxima Nova" panose="020B0604020202020204" charset="0"/>
                <a:ea typeface="Calibri" panose="020F0502020204030204" pitchFamily="34" charset="0"/>
                <a:cs typeface="Times New Roman" panose="02020603050405020304" pitchFamily="18" charset="0"/>
              </a:rPr>
              <a:t>;</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en-US" sz="1800" dirty="0">
                <a:latin typeface="Proxima Nova" panose="020B0604020202020204" charset="0"/>
                <a:ea typeface="Calibri" panose="020F0502020204030204" pitchFamily="34" charset="0"/>
                <a:cs typeface="Times New Roman" panose="02020603050405020304" pitchFamily="18" charset="0"/>
              </a:rPr>
              <a:t>D</a:t>
            </a:r>
            <a:r>
              <a:rPr lang="vi-VN" sz="1800" dirty="0">
                <a:latin typeface="Proxima Nova" panose="020B0604020202020204" charset="0"/>
                <a:ea typeface="Calibri" panose="020F0502020204030204" pitchFamily="34" charset="0"/>
                <a:cs typeface="Times New Roman" panose="02020603050405020304" pitchFamily="18" charset="0"/>
              </a:rPr>
              <a:t>ùng </a:t>
            </a:r>
            <a:r>
              <a:rPr lang="vi-VN" sz="1800" dirty="0">
                <a:latin typeface="Proxima Nova" panose="020B0604020202020204" charset="0"/>
                <a:ea typeface="Calibri" panose="020F0502020204030204" pitchFamily="34" charset="0"/>
                <a:cs typeface="Times New Roman" panose="02020603050405020304" pitchFamily="18" charset="0"/>
              </a:rPr>
              <a:t>để đánh dấu một lớp là trình xử lý yêu cầu trên các trang </a:t>
            </a:r>
            <a:r>
              <a:rPr lang="vi-VN" sz="1800" dirty="0">
                <a:latin typeface="Proxima Nova" panose="020B0604020202020204" charset="0"/>
                <a:ea typeface="Calibri" panose="020F0502020204030204" pitchFamily="34" charset="0"/>
                <a:cs typeface="Times New Roman" panose="02020603050405020304" pitchFamily="18" charset="0"/>
              </a:rPr>
              <a:t>web;</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Controller </a:t>
            </a:r>
            <a:r>
              <a:rPr lang="vi-VN" sz="1800" dirty="0">
                <a:latin typeface="Proxima Nova" panose="020B0604020202020204" charset="0"/>
                <a:ea typeface="Calibri" panose="020F0502020204030204" pitchFamily="34" charset="0"/>
                <a:cs typeface="Times New Roman" panose="02020603050405020304" pitchFamily="18" charset="0"/>
              </a:rPr>
              <a:t>trả về một chuỗi cho biết địa chỉ web nào sẽ chuyển đến</a:t>
            </a:r>
            <a:r>
              <a:rPr lang="vi-VN" sz="1800" dirty="0">
                <a:latin typeface="Proxima Nova" panose="020B0604020202020204" charset="0"/>
                <a:ea typeface="Calibri" panose="020F0502020204030204" pitchFamily="34" charset="0"/>
                <a:cs typeface="Times New Roman" panose="02020603050405020304" pitchFamily="18" charset="0"/>
              </a:rPr>
              <a:t>;</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Controller </a:t>
            </a:r>
            <a:r>
              <a:rPr lang="vi-VN" sz="1800" dirty="0">
                <a:latin typeface="Proxima Nova" panose="020B0604020202020204" charset="0"/>
                <a:ea typeface="Calibri" panose="020F0502020204030204" pitchFamily="34" charset="0"/>
                <a:cs typeface="Times New Roman" panose="02020603050405020304" pitchFamily="18" charset="0"/>
              </a:rPr>
              <a:t>chủ yếu được sử dụng với chú thích @RequestMapping.</a:t>
            </a:r>
            <a:endParaRPr lang="en-US" sz="1800" dirty="0">
              <a:latin typeface="Proxima Nova"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05441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pic>
        <p:nvPicPr>
          <p:cNvPr id="3" name="Picture 2"/>
          <p:cNvPicPr>
            <a:picLocks noChangeAspect="1"/>
          </p:cNvPicPr>
          <p:nvPr/>
        </p:nvPicPr>
        <p:blipFill rotWithShape="1">
          <a:blip r:embed="rId3"/>
          <a:srcRect b="2633"/>
          <a:stretch/>
        </p:blipFill>
        <p:spPr>
          <a:xfrm>
            <a:off x="439564" y="2361103"/>
            <a:ext cx="8148299" cy="2332817"/>
          </a:xfrm>
          <a:prstGeom prst="rect">
            <a:avLst/>
          </a:prstGeom>
          <a:ln>
            <a:solidFill>
              <a:srgbClr val="FF0000"/>
            </a:solidFill>
          </a:ln>
        </p:spPr>
      </p:pic>
      <p:pic>
        <p:nvPicPr>
          <p:cNvPr id="5" name="Picture 4"/>
          <p:cNvPicPr>
            <a:picLocks noChangeAspect="1"/>
          </p:cNvPicPr>
          <p:nvPr/>
        </p:nvPicPr>
        <p:blipFill>
          <a:blip r:embed="rId4"/>
          <a:stretch>
            <a:fillRect/>
          </a:stretch>
        </p:blipFill>
        <p:spPr>
          <a:xfrm>
            <a:off x="990126" y="1290586"/>
            <a:ext cx="6782747" cy="733527"/>
          </a:xfrm>
          <a:prstGeom prst="rect">
            <a:avLst/>
          </a:prstGeom>
          <a:ln>
            <a:solidFill>
              <a:srgbClr val="FF0000"/>
            </a:solidFill>
          </a:ln>
        </p:spPr>
      </p:pic>
    </p:spTree>
    <p:extLst>
      <p:ext uri="{BB962C8B-B14F-4D97-AF65-F5344CB8AC3E}">
        <p14:creationId xmlns:p14="http://schemas.microsoft.com/office/powerpoint/2010/main" val="15119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4" name="Rectangle 3"/>
          <p:cNvSpPr/>
          <p:nvPr/>
        </p:nvSpPr>
        <p:spPr>
          <a:xfrm>
            <a:off x="114300" y="1167293"/>
            <a:ext cx="8938260" cy="424732"/>
          </a:xfrm>
          <a:prstGeom prst="rect">
            <a:avLst/>
          </a:prstGeom>
        </p:spPr>
        <p:txBody>
          <a:bodyPr wrap="square">
            <a:spAutoFit/>
          </a:bodyPr>
          <a:lstStyle/>
          <a:p>
            <a:pPr algn="just">
              <a:lnSpc>
                <a:spcPct val="120000"/>
              </a:lnSpc>
              <a:spcBef>
                <a:spcPts val="200"/>
              </a:spcBef>
              <a:spcAft>
                <a:spcPts val="200"/>
              </a:spcAft>
            </a:pPr>
            <a:r>
              <a:rPr lang="vi-VN" sz="1800" b="1" dirty="0">
                <a:latin typeface="Proxima Nova" panose="020B0604020202020204" charset="0"/>
                <a:ea typeface="Calibri" panose="020F0502020204030204" pitchFamily="34" charset="0"/>
                <a:cs typeface="Times New Roman" panose="02020603050405020304" pitchFamily="18" charset="0"/>
              </a:rPr>
              <a:t>(10) @Service: </a:t>
            </a:r>
            <a:r>
              <a:rPr lang="en-US" sz="1800" dirty="0">
                <a:latin typeface="Proxima Nova" panose="020B0604020202020204" charset="0"/>
                <a:ea typeface="Calibri" panose="020F0502020204030204" pitchFamily="34" charset="0"/>
                <a:cs typeface="Times New Roman" panose="02020603050405020304" pitchFamily="18" charset="0"/>
              </a:rPr>
              <a:t>S</a:t>
            </a:r>
            <a:r>
              <a:rPr lang="vi-VN" sz="1800" dirty="0">
                <a:latin typeface="Proxima Nova" panose="020B0604020202020204" charset="0"/>
                <a:ea typeface="Calibri" panose="020F0502020204030204" pitchFamily="34" charset="0"/>
                <a:cs typeface="Times New Roman" panose="02020603050405020304" pitchFamily="18" charset="0"/>
              </a:rPr>
              <a:t>ử </a:t>
            </a:r>
            <a:r>
              <a:rPr lang="vi-VN" sz="1800" dirty="0">
                <a:latin typeface="Proxima Nova" panose="020B0604020202020204" charset="0"/>
                <a:ea typeface="Calibri" panose="020F0502020204030204" pitchFamily="34" charset="0"/>
                <a:cs typeface="Times New Roman" panose="02020603050405020304" pitchFamily="18" charset="0"/>
              </a:rPr>
              <a:t>dụng ở cấp lớp; xác định lớp chứa logic nghiệp vụ.</a:t>
            </a:r>
            <a:endParaRPr lang="en-US" sz="1800" dirty="0">
              <a:latin typeface="Proxima Nova" panose="020B060402020202020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253390" y="2625944"/>
            <a:ext cx="4176750" cy="1816515"/>
          </a:xfrm>
          <a:prstGeom prst="rect">
            <a:avLst/>
          </a:prstGeom>
          <a:ln>
            <a:solidFill>
              <a:srgbClr val="FF0000"/>
            </a:solidFill>
          </a:ln>
        </p:spPr>
      </p:pic>
      <p:pic>
        <p:nvPicPr>
          <p:cNvPr id="6" name="Picture 5"/>
          <p:cNvPicPr>
            <a:picLocks noChangeAspect="1"/>
          </p:cNvPicPr>
          <p:nvPr/>
        </p:nvPicPr>
        <p:blipFill>
          <a:blip r:embed="rId4"/>
          <a:stretch>
            <a:fillRect/>
          </a:stretch>
        </p:blipFill>
        <p:spPr>
          <a:xfrm>
            <a:off x="1830355" y="1830677"/>
            <a:ext cx="5010849" cy="400106"/>
          </a:xfrm>
          <a:prstGeom prst="rect">
            <a:avLst/>
          </a:prstGeom>
          <a:ln>
            <a:solidFill>
              <a:srgbClr val="FF0000"/>
            </a:solidFill>
          </a:ln>
        </p:spPr>
      </p:pic>
    </p:spTree>
    <p:extLst>
      <p:ext uri="{BB962C8B-B14F-4D97-AF65-F5344CB8AC3E}">
        <p14:creationId xmlns:p14="http://schemas.microsoft.com/office/powerpoint/2010/main" val="4055116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Các</a:t>
            </a:r>
            <a:r>
              <a:rPr lang="en-US" altLang="en-US" sz="2200" dirty="0" smtClean="0"/>
              <a:t> spring annotation </a:t>
            </a:r>
            <a:r>
              <a:rPr lang="en-US" altLang="en-US" sz="2200" dirty="0" err="1" smtClean="0"/>
              <a:t>cơ</a:t>
            </a:r>
            <a:r>
              <a:rPr lang="en-US" altLang="en-US" sz="2200" dirty="0" smtClean="0"/>
              <a:t> </a:t>
            </a:r>
            <a:r>
              <a:rPr lang="en-US" altLang="en-US" sz="2200" dirty="0" err="1" smtClean="0"/>
              <a:t>bản</a:t>
            </a:r>
            <a:endParaRPr lang="en-US" altLang="en-US" sz="2200" dirty="0"/>
          </a:p>
        </p:txBody>
      </p:sp>
      <p:sp>
        <p:nvSpPr>
          <p:cNvPr id="4" name="Rectangle 3"/>
          <p:cNvSpPr/>
          <p:nvPr/>
        </p:nvSpPr>
        <p:spPr>
          <a:xfrm>
            <a:off x="114300" y="1167293"/>
            <a:ext cx="8938260" cy="1908215"/>
          </a:xfrm>
          <a:prstGeom prst="rect">
            <a:avLst/>
          </a:prstGeom>
        </p:spPr>
        <p:txBody>
          <a:bodyPr wrap="square">
            <a:spAutoFit/>
          </a:bodyPr>
          <a:lstStyle/>
          <a:p>
            <a:pPr algn="just">
              <a:lnSpc>
                <a:spcPct val="120000"/>
              </a:lnSpc>
              <a:spcBef>
                <a:spcPts val="200"/>
              </a:spcBef>
              <a:spcAft>
                <a:spcPts val="200"/>
              </a:spcAft>
            </a:pPr>
            <a:r>
              <a:rPr lang="vi-VN" sz="1800" b="1" dirty="0">
                <a:latin typeface="Proxima Nova" panose="020B0604020202020204" charset="0"/>
                <a:ea typeface="Calibri" panose="020F0502020204030204" pitchFamily="34" charset="0"/>
                <a:cs typeface="Times New Roman" panose="02020603050405020304" pitchFamily="18" charset="0"/>
              </a:rPr>
              <a:t>(11) @Repository: </a:t>
            </a:r>
            <a:endParaRPr lang="en-US" sz="1800" b="1"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en-US" sz="1800" dirty="0">
                <a:latin typeface="Proxima Nova" panose="020B0604020202020204" charset="0"/>
                <a:ea typeface="Calibri" panose="020F0502020204030204" pitchFamily="34" charset="0"/>
                <a:cs typeface="Times New Roman" panose="02020603050405020304" pitchFamily="18" charset="0"/>
              </a:rPr>
              <a:t>L</a:t>
            </a:r>
            <a:r>
              <a:rPr lang="vi-VN" sz="1800" dirty="0">
                <a:latin typeface="Proxima Nova" panose="020B0604020202020204" charset="0"/>
                <a:ea typeface="Calibri" panose="020F0502020204030204" pitchFamily="34" charset="0"/>
                <a:cs typeface="Times New Roman" panose="02020603050405020304" pitchFamily="18" charset="0"/>
              </a:rPr>
              <a:t>à </a:t>
            </a:r>
            <a:r>
              <a:rPr lang="vi-VN" sz="1800" dirty="0">
                <a:latin typeface="Proxima Nova" panose="020B0604020202020204" charset="0"/>
                <a:ea typeface="Calibri" panose="020F0502020204030204" pitchFamily="34" charset="0"/>
                <a:cs typeface="Times New Roman" panose="02020603050405020304" pitchFamily="18" charset="0"/>
              </a:rPr>
              <a:t>một chú thích cấp lớp. </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Kho </a:t>
            </a:r>
            <a:r>
              <a:rPr lang="vi-VN" sz="1800" dirty="0">
                <a:latin typeface="Proxima Nova" panose="020B0604020202020204" charset="0"/>
                <a:ea typeface="Calibri" panose="020F0502020204030204" pitchFamily="34" charset="0"/>
                <a:cs typeface="Times New Roman" panose="02020603050405020304" pitchFamily="18" charset="0"/>
              </a:rPr>
              <a:t>lưu trữ là một DAO (Data Access Object-Đối tượng truy cập dữ liệu) truy cập trực tiếp vào cơ sở dữ liệu. </a:t>
            </a:r>
            <a:endParaRPr lang="en-US" sz="1800" dirty="0">
              <a:latin typeface="Proxima Nova" panose="020B0604020202020204" charset="0"/>
              <a:ea typeface="Calibri" panose="020F0502020204030204" pitchFamily="34" charset="0"/>
              <a:cs typeface="Times New Roman" panose="02020603050405020304" pitchFamily="18" charset="0"/>
            </a:endParaRP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Kho </a:t>
            </a:r>
            <a:r>
              <a:rPr lang="vi-VN" sz="1800" dirty="0">
                <a:latin typeface="Proxima Nova" panose="020B0604020202020204" charset="0"/>
                <a:ea typeface="Calibri" panose="020F0502020204030204" pitchFamily="34" charset="0"/>
                <a:cs typeface="Times New Roman" panose="02020603050405020304" pitchFamily="18" charset="0"/>
              </a:rPr>
              <a:t>lưu trữ thực hiện tất cả các hoạt động liên quan đến cơ sở dữ liệu.</a:t>
            </a:r>
            <a:endParaRPr lang="en-US" sz="1800" dirty="0">
              <a:latin typeface="Proxima Nova" panose="020B060402020202020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811292" y="3128939"/>
            <a:ext cx="5201376" cy="333422"/>
          </a:xfrm>
          <a:prstGeom prst="rect">
            <a:avLst/>
          </a:prstGeom>
          <a:ln>
            <a:solidFill>
              <a:srgbClr val="FF0000"/>
            </a:solidFill>
          </a:ln>
        </p:spPr>
      </p:pic>
      <p:pic>
        <p:nvPicPr>
          <p:cNvPr id="3" name="Picture 2"/>
          <p:cNvPicPr>
            <a:picLocks noChangeAspect="1"/>
          </p:cNvPicPr>
          <p:nvPr/>
        </p:nvPicPr>
        <p:blipFill>
          <a:blip r:embed="rId4"/>
          <a:stretch>
            <a:fillRect/>
          </a:stretch>
        </p:blipFill>
        <p:spPr>
          <a:xfrm>
            <a:off x="2889663" y="3620357"/>
            <a:ext cx="3181794" cy="1362265"/>
          </a:xfrm>
          <a:prstGeom prst="rect">
            <a:avLst/>
          </a:prstGeom>
          <a:ln>
            <a:solidFill>
              <a:srgbClr val="FF0000"/>
            </a:solidFill>
          </a:ln>
        </p:spPr>
      </p:pic>
    </p:spTree>
    <p:extLst>
      <p:ext uri="{BB962C8B-B14F-4D97-AF65-F5344CB8AC3E}">
        <p14:creationId xmlns:p14="http://schemas.microsoft.com/office/powerpoint/2010/main" val="21918244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pic>
        <p:nvPicPr>
          <p:cNvPr id="6" name="Picture 5" descr="https://1.bp.blogspot.com/-Aq1-CP5y640/W8nqySIBKlI/AAAAAAAAEY0/HEO2DktCMxw0XgXqnYX5STH4idRo57-mgCLcBGAs/s1600/spring-boot-annotations.PNG"/>
          <p:cNvPicPr/>
          <p:nvPr/>
        </p:nvPicPr>
        <p:blipFill rotWithShape="1">
          <a:blip r:embed="rId3">
            <a:extLst>
              <a:ext uri="{28A0092B-C50C-407E-A947-70E740481C1C}">
                <a14:useLocalDpi xmlns:a14="http://schemas.microsoft.com/office/drawing/2010/main" val="0"/>
              </a:ext>
            </a:extLst>
          </a:blip>
          <a:srcRect l="3738" t="16394" r="15918" b="3376"/>
          <a:stretch/>
        </p:blipFill>
        <p:spPr bwMode="auto">
          <a:xfrm>
            <a:off x="624204" y="1386840"/>
            <a:ext cx="7681596" cy="3398520"/>
          </a:xfrm>
          <a:prstGeom prst="rect">
            <a:avLst/>
          </a:prstGeom>
          <a:noFill/>
          <a:ln>
            <a:solidFill>
              <a:srgbClr val="FF00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09664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sp>
        <p:nvSpPr>
          <p:cNvPr id="4" name="Rectangle 3"/>
          <p:cNvSpPr/>
          <p:nvPr/>
        </p:nvSpPr>
        <p:spPr>
          <a:xfrm>
            <a:off x="114300" y="1167293"/>
            <a:ext cx="8938260" cy="1856919"/>
          </a:xfrm>
          <a:prstGeom prst="rect">
            <a:avLst/>
          </a:prstGeom>
        </p:spPr>
        <p:txBody>
          <a:bodyPr wrap="square">
            <a:spAutoFit/>
          </a:bodyPr>
          <a:lstStyle/>
          <a:p>
            <a:pPr algn="just">
              <a:lnSpc>
                <a:spcPct val="120000"/>
              </a:lnSpc>
              <a:spcBef>
                <a:spcPts val="200"/>
              </a:spcBef>
              <a:spcAft>
                <a:spcPts val="200"/>
              </a:spcAft>
            </a:pPr>
            <a:r>
              <a:rPr lang="vi-VN" sz="1800" b="1" dirty="0">
                <a:latin typeface="Proxima Nova" panose="020B0604020202020204" charset="0"/>
                <a:ea typeface="Calibri" panose="020F0502020204030204" pitchFamily="34" charset="0"/>
                <a:cs typeface="Times New Roman" panose="02020603050405020304" pitchFamily="18" charset="0"/>
              </a:rPr>
              <a:t>(1) @SpringBootApplication </a:t>
            </a: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Xác định một lớp cấu hình khai báo một hoặc nhiều phương thức @Bean và cũng kích hoạt cấu hình tự động và quét thành phần.</a:t>
            </a:r>
          </a:p>
          <a:p>
            <a:pPr algn="just">
              <a:lnSpc>
                <a:spcPct val="120000"/>
              </a:lnSpc>
              <a:spcBef>
                <a:spcPts val="200"/>
              </a:spcBef>
              <a:spcAft>
                <a:spcPts val="200"/>
              </a:spcAft>
            </a:pPr>
            <a:r>
              <a:rPr lang="vi-VN" sz="1800" dirty="0">
                <a:latin typeface="Proxima Nova" panose="020B0604020202020204" charset="0"/>
                <a:ea typeface="Calibri" panose="020F0502020204030204" pitchFamily="34" charset="0"/>
                <a:cs typeface="Times New Roman" panose="02020603050405020304" pitchFamily="18" charset="0"/>
              </a:rPr>
              <a:t>@SpringBootApplication tương đương với việc sử dụng @Configuration,  EnableAutoConfiguration và @ComponentScan với các thuộc tính mặc định.</a:t>
            </a:r>
          </a:p>
        </p:txBody>
      </p:sp>
      <p:pic>
        <p:nvPicPr>
          <p:cNvPr id="2" name="Picture 1"/>
          <p:cNvPicPr>
            <a:picLocks noChangeAspect="1"/>
          </p:cNvPicPr>
          <p:nvPr/>
        </p:nvPicPr>
        <p:blipFill>
          <a:blip r:embed="rId3"/>
          <a:stretch>
            <a:fillRect/>
          </a:stretch>
        </p:blipFill>
        <p:spPr>
          <a:xfrm>
            <a:off x="1624546" y="3726432"/>
            <a:ext cx="5583974" cy="1356107"/>
          </a:xfrm>
          <a:prstGeom prst="rect">
            <a:avLst/>
          </a:prstGeom>
          <a:ln>
            <a:solidFill>
              <a:srgbClr val="FF0000"/>
            </a:solidFill>
          </a:ln>
        </p:spPr>
      </p:pic>
      <p:pic>
        <p:nvPicPr>
          <p:cNvPr id="3" name="Picture 2"/>
          <p:cNvPicPr>
            <a:picLocks noChangeAspect="1"/>
          </p:cNvPicPr>
          <p:nvPr/>
        </p:nvPicPr>
        <p:blipFill>
          <a:blip r:embed="rId4"/>
          <a:stretch>
            <a:fillRect/>
          </a:stretch>
        </p:blipFill>
        <p:spPr>
          <a:xfrm>
            <a:off x="930090" y="2994615"/>
            <a:ext cx="7192379" cy="647790"/>
          </a:xfrm>
          <a:prstGeom prst="rect">
            <a:avLst/>
          </a:prstGeom>
          <a:ln>
            <a:solidFill>
              <a:srgbClr val="FF0000"/>
            </a:solidFill>
          </a:ln>
        </p:spPr>
      </p:pic>
    </p:spTree>
    <p:extLst>
      <p:ext uri="{BB962C8B-B14F-4D97-AF65-F5344CB8AC3E}">
        <p14:creationId xmlns:p14="http://schemas.microsoft.com/office/powerpoint/2010/main" val="27208640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sp>
        <p:nvSpPr>
          <p:cNvPr id="4" name="Rectangle 3"/>
          <p:cNvSpPr/>
          <p:nvPr/>
        </p:nvSpPr>
        <p:spPr>
          <a:xfrm>
            <a:off x="114300" y="1167293"/>
            <a:ext cx="8938260" cy="374205"/>
          </a:xfrm>
          <a:prstGeom prst="rect">
            <a:avLst/>
          </a:prstGeom>
        </p:spPr>
        <p:txBody>
          <a:bodyPr wrap="square">
            <a:spAutoFit/>
          </a:bodyPr>
          <a:lstStyle/>
          <a:p>
            <a:pPr algn="just">
              <a:lnSpc>
                <a:spcPct val="120000"/>
              </a:lnSpc>
              <a:spcBef>
                <a:spcPts val="200"/>
              </a:spcBef>
              <a:spcAft>
                <a:spcPts val="200"/>
              </a:spcAft>
            </a:pP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C</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hú </a:t>
            </a:r>
            <a:r>
              <a:rPr lang="vi-VN"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thích @SpringBootApplication là sự kết hợp </a:t>
            </a:r>
          </a:p>
        </p:txBody>
      </p:sp>
      <p:pic>
        <p:nvPicPr>
          <p:cNvPr id="6" name="Picture 5" descr="https://3.bp.blogspot.com/-YZVOeCnFupo/W5vKzQ-12kI/AAAAAAAADzM/9W8zV_HD_BojKvdHXiJK7CSILUfaCzirwCLcBGAs/s1600/springbootapplication.png">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501332" y="1836102"/>
            <a:ext cx="8307388" cy="907098"/>
          </a:xfrm>
          <a:prstGeom prst="rect">
            <a:avLst/>
          </a:prstGeom>
          <a:noFill/>
          <a:ln>
            <a:noFill/>
          </a:ln>
        </p:spPr>
      </p:pic>
      <p:sp>
        <p:nvSpPr>
          <p:cNvPr id="8" name="Rectangle 7"/>
          <p:cNvSpPr/>
          <p:nvPr/>
        </p:nvSpPr>
        <p:spPr>
          <a:xfrm>
            <a:off x="137160" y="3146732"/>
            <a:ext cx="8900160" cy="1248803"/>
          </a:xfrm>
          <a:prstGeom prst="rect">
            <a:avLst/>
          </a:prstGeom>
        </p:spPr>
        <p:txBody>
          <a:bodyPr wrap="square">
            <a:spAutoFit/>
          </a:bodyPr>
          <a:lstStyle/>
          <a:p>
            <a:pPr algn="just">
              <a:lnSpc>
                <a:spcPct val="107000"/>
              </a:lnSpc>
              <a:spcAft>
                <a:spcPts val="800"/>
              </a:spcAft>
            </a:pP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@Configuration: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Đánh</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dấu</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một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là</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Configuration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cho</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dựa</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trên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Java.</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r>
              <a:rPr lang="en-US" sz="16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ComponentScan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Cho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phép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quét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thành</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phần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để</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lớp</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trình</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điều</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khiển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web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các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thành</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phần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khác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đã</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tạo</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sẽ</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được</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tự</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phát</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hiện</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và</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đăng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ký</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dưới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dạng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bean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trong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Bối</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cảnh</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6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6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62735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sp>
        <p:nvSpPr>
          <p:cNvPr id="3" name="Rectangle 2"/>
          <p:cNvSpPr/>
          <p:nvPr/>
        </p:nvSpPr>
        <p:spPr>
          <a:xfrm>
            <a:off x="121920" y="1198056"/>
            <a:ext cx="8892540" cy="1683153"/>
          </a:xfrm>
          <a:prstGeom prst="rect">
            <a:avLst/>
          </a:prstGeom>
        </p:spPr>
        <p:txBody>
          <a:bodyPr wrap="square">
            <a:spAutoFit/>
          </a:bodyPr>
          <a:lstStyle/>
          <a:p>
            <a:pPr algn="just">
              <a:lnSpc>
                <a:spcPct val="107000"/>
              </a:lnSpc>
              <a:spcAft>
                <a:spcPts val="800"/>
              </a:spcAft>
            </a:pPr>
            <a:r>
              <a:rPr lang="en-US" sz="1700" b="1"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(2</a:t>
            </a:r>
            <a:r>
              <a:rPr lang="en-US" sz="1700" b="1"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b="1"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EnableAutoConfiguration</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Kích</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hoạt</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tính</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năng</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tự</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động</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kỳ</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diệu</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của</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Spring Boot,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tính</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năng</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này</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smtClean="0">
                <a:solidFill>
                  <a:srgbClr val="343A40"/>
                </a:solidFill>
                <a:latin typeface="Proxima Nova" panose="020B0604020202020204" charset="0"/>
                <a:ea typeface="Times New Roman" panose="02020603050405020304" pitchFamily="18" charset="0"/>
                <a:cs typeface="Times New Roman" panose="02020603050405020304" pitchFamily="18" charset="0"/>
              </a:rPr>
              <a:t>tự</a:t>
            </a:r>
            <a:r>
              <a:rPr lang="en-US" sz="1700" dirty="0" smtClean="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động</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hình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nhiều</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thứ</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cho</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ứng</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343A40"/>
                </a:solidFill>
                <a:latin typeface="Proxima Nova" panose="020B0604020202020204" charset="0"/>
                <a:ea typeface="Times New Roman" panose="02020603050405020304" pitchFamily="18" charset="0"/>
                <a:cs typeface="Times New Roman" panose="02020603050405020304" pitchFamily="18" charset="0"/>
              </a:rPr>
              <a:t>dụng</a:t>
            </a:r>
            <a:r>
              <a:rPr lang="en-US" sz="1700" dirty="0">
                <a:solidFill>
                  <a:srgbClr val="343A40"/>
                </a:solidFill>
                <a:latin typeface="Proxima Nova" panose="020B0604020202020204" charset="0"/>
                <a:ea typeface="Times New Roman" panose="02020603050405020304" pitchFamily="18" charset="0"/>
                <a:cs typeface="Times New Roman" panose="02020603050405020304" pitchFamily="18" charset="0"/>
              </a:rPr>
              <a:t>.</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Yêu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cầu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Spring Boot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tự</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xác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định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Spring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dựa</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trên</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các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phụ</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thuộc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jar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đã</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tiêm</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vào</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ứng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dụng</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795043" y="3750447"/>
            <a:ext cx="5436337" cy="1266468"/>
          </a:xfrm>
          <a:prstGeom prst="rect">
            <a:avLst/>
          </a:prstGeom>
          <a:ln>
            <a:solidFill>
              <a:srgbClr val="FF0000"/>
            </a:solidFill>
          </a:ln>
        </p:spPr>
      </p:pic>
      <p:pic>
        <p:nvPicPr>
          <p:cNvPr id="9" name="Picture 8"/>
          <p:cNvPicPr>
            <a:picLocks noChangeAspect="1"/>
          </p:cNvPicPr>
          <p:nvPr/>
        </p:nvPicPr>
        <p:blipFill>
          <a:blip r:embed="rId4"/>
          <a:stretch>
            <a:fillRect/>
          </a:stretch>
        </p:blipFill>
        <p:spPr>
          <a:xfrm>
            <a:off x="753864" y="3119407"/>
            <a:ext cx="7392432" cy="428685"/>
          </a:xfrm>
          <a:prstGeom prst="rect">
            <a:avLst/>
          </a:prstGeom>
          <a:ln>
            <a:solidFill>
              <a:srgbClr val="FF0000"/>
            </a:solidFill>
          </a:ln>
        </p:spPr>
      </p:pic>
    </p:spTree>
    <p:extLst>
      <p:ext uri="{BB962C8B-B14F-4D97-AF65-F5344CB8AC3E}">
        <p14:creationId xmlns:p14="http://schemas.microsoft.com/office/powerpoint/2010/main" val="7913809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sp>
        <p:nvSpPr>
          <p:cNvPr id="3" name="Rectangle 2"/>
          <p:cNvSpPr/>
          <p:nvPr/>
        </p:nvSpPr>
        <p:spPr>
          <a:xfrm>
            <a:off x="121920" y="1198056"/>
            <a:ext cx="8892540" cy="652230"/>
          </a:xfrm>
          <a:prstGeom prst="rect">
            <a:avLst/>
          </a:prstGeom>
        </p:spPr>
        <p:txBody>
          <a:bodyPr wrap="square">
            <a:spAutoFit/>
          </a:bodyPr>
          <a:lstStyle/>
          <a:p>
            <a:pPr algn="just">
              <a:lnSpc>
                <a:spcPct val="107000"/>
              </a:lnSpc>
              <a:spcAft>
                <a:spcPts val="800"/>
              </a:spcAft>
            </a:pP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3</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@ConditionalOnClass </a:t>
            </a:r>
            <a:r>
              <a:rPr lang="en-US" sz="1700" b="1"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và</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@ConditionalOnMissingClass</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C</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ho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phép cấu hình được đưa vào dựa trên sự có xuất hiện hay vắng mặt của các lớp được xác đinh.</a:t>
            </a:r>
          </a:p>
        </p:txBody>
      </p:sp>
      <p:pic>
        <p:nvPicPr>
          <p:cNvPr id="2" name="Picture 1"/>
          <p:cNvPicPr>
            <a:picLocks noChangeAspect="1"/>
          </p:cNvPicPr>
          <p:nvPr/>
        </p:nvPicPr>
        <p:blipFill>
          <a:blip r:embed="rId3"/>
          <a:stretch>
            <a:fillRect/>
          </a:stretch>
        </p:blipFill>
        <p:spPr>
          <a:xfrm>
            <a:off x="1663607" y="3354592"/>
            <a:ext cx="5877745" cy="1619476"/>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639516" y="1913498"/>
            <a:ext cx="8078327" cy="1057423"/>
          </a:xfrm>
          <a:prstGeom prst="rect">
            <a:avLst/>
          </a:prstGeom>
          <a:ln>
            <a:solidFill>
              <a:srgbClr val="FF0000"/>
            </a:solidFill>
          </a:ln>
        </p:spPr>
      </p:pic>
    </p:spTree>
    <p:extLst>
      <p:ext uri="{BB962C8B-B14F-4D97-AF65-F5344CB8AC3E}">
        <p14:creationId xmlns:p14="http://schemas.microsoft.com/office/powerpoint/2010/main" val="10822933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sp>
        <p:nvSpPr>
          <p:cNvPr id="3" name="Rectangle 2"/>
          <p:cNvSpPr/>
          <p:nvPr/>
        </p:nvSpPr>
        <p:spPr>
          <a:xfrm>
            <a:off x="121920" y="1198056"/>
            <a:ext cx="8892540" cy="1034770"/>
          </a:xfrm>
          <a:prstGeom prst="rect">
            <a:avLst/>
          </a:prstGeom>
        </p:spPr>
        <p:txBody>
          <a:bodyPr wrap="square">
            <a:spAutoFit/>
          </a:bodyPr>
          <a:lstStyle/>
          <a:p>
            <a:pPr algn="just">
              <a:lnSpc>
                <a:spcPct val="107000"/>
              </a:lnSpc>
              <a:spcAft>
                <a:spcPts val="800"/>
              </a:spcAft>
            </a:pP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4</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@ConditionalOnBean </a:t>
            </a:r>
            <a:r>
              <a:rPr lang="en-US" sz="1700" b="1"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và</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@ConditionalOnMissingBean</a:t>
            </a:r>
            <a:endPar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Các chú thích @ConditionalOnBean và @ConditionalOnMissingBean cho phép một bean được tiêm vào dựa trên sự hiện diện hay vắng mặt của các bean cụ thể.</a:t>
            </a:r>
          </a:p>
        </p:txBody>
      </p:sp>
      <p:pic>
        <p:nvPicPr>
          <p:cNvPr id="5" name="Picture 4"/>
          <p:cNvPicPr>
            <a:picLocks noChangeAspect="1"/>
          </p:cNvPicPr>
          <p:nvPr/>
        </p:nvPicPr>
        <p:blipFill>
          <a:blip r:embed="rId3"/>
          <a:stretch>
            <a:fillRect/>
          </a:stretch>
        </p:blipFill>
        <p:spPr>
          <a:xfrm>
            <a:off x="1213958" y="3290786"/>
            <a:ext cx="6868484" cy="1457528"/>
          </a:xfrm>
          <a:prstGeom prst="rect">
            <a:avLst/>
          </a:prstGeom>
          <a:ln>
            <a:solidFill>
              <a:srgbClr val="FF0000"/>
            </a:solidFill>
          </a:ln>
        </p:spPr>
      </p:pic>
      <p:pic>
        <p:nvPicPr>
          <p:cNvPr id="6" name="Picture 5"/>
          <p:cNvPicPr>
            <a:picLocks noChangeAspect="1"/>
          </p:cNvPicPr>
          <p:nvPr/>
        </p:nvPicPr>
        <p:blipFill>
          <a:blip r:embed="rId4"/>
          <a:stretch>
            <a:fillRect/>
          </a:stretch>
        </p:blipFill>
        <p:spPr>
          <a:xfrm>
            <a:off x="668111" y="2450748"/>
            <a:ext cx="7792537" cy="485843"/>
          </a:xfrm>
          <a:prstGeom prst="rect">
            <a:avLst/>
          </a:prstGeom>
          <a:ln>
            <a:solidFill>
              <a:srgbClr val="FF0000"/>
            </a:solidFill>
          </a:ln>
        </p:spPr>
      </p:pic>
    </p:spTree>
    <p:extLst>
      <p:ext uri="{BB962C8B-B14F-4D97-AF65-F5344CB8AC3E}">
        <p14:creationId xmlns:p14="http://schemas.microsoft.com/office/powerpoint/2010/main" val="28459646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vi-VN" altLang="en-US" sz="2200" dirty="0" smtClean="0"/>
              <a:t>Ưu điểm</a:t>
            </a:r>
            <a:endParaRPr lang="en-US" altLang="en-US" sz="2200" dirty="0"/>
          </a:p>
        </p:txBody>
      </p:sp>
      <p:sp>
        <p:nvSpPr>
          <p:cNvPr id="8" name="Rectangle 7"/>
          <p:cNvSpPr/>
          <p:nvPr/>
        </p:nvSpPr>
        <p:spPr>
          <a:xfrm>
            <a:off x="68580" y="1152309"/>
            <a:ext cx="8823960" cy="3926524"/>
          </a:xfrm>
          <a:prstGeom prst="rect">
            <a:avLst/>
          </a:prstGeom>
        </p:spPr>
        <p:txBody>
          <a:bodyPr wrap="square">
            <a:spAutoFit/>
          </a:bodyPr>
          <a:lstStyle/>
          <a:p>
            <a:pPr>
              <a:lnSpc>
                <a:spcPct val="13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Tạo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ra các ứng dụng Spring độc lập có thể bắt đầu sử dụng Java -jar.</a:t>
            </a:r>
          </a:p>
          <a:p>
            <a:pPr>
              <a:lnSpc>
                <a:spcPct val="13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Kiểm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tra các ứng dụng web một cách dễ dàng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nSpc>
                <a:spcPct val="13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Cung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cấp các starter' POMs có ý kiến để đơn giản hóa cấu hình Maven. </a:t>
            </a:r>
          </a:p>
          <a:p>
            <a:pPr>
              <a:lnSpc>
                <a:spcPct val="13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Cung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cấp các tính năng sẵn sàng sản xuất như metrics, health checks,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nSpc>
                <a:spcPct val="13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Không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có yêu cầu về cấu hình XML.</a:t>
            </a:r>
          </a:p>
          <a:p>
            <a:pPr>
              <a:lnSpc>
                <a:spcPct val="13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Cung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cấp một công cụ CLI để phát triển và thử nghiệm ứng dụng Spring Boot.</a:t>
            </a:r>
          </a:p>
          <a:p>
            <a:pPr>
              <a:lnSpc>
                <a:spcPct val="13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a:t>
            </a: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u</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cấp số lượng plug-in.</a:t>
            </a:r>
          </a:p>
          <a:p>
            <a:pPr>
              <a:lnSpc>
                <a:spcPct val="13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Giảm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thiểu việc viết nhiều mã soạn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sẵn,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cấu hình XML và chú thích.</a:t>
            </a:r>
          </a:p>
          <a:p>
            <a:pPr>
              <a:lnSpc>
                <a:spcPct val="13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Tăng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năng suất và giảm thời gian phát triển.</a:t>
            </a:r>
          </a:p>
        </p:txBody>
      </p:sp>
    </p:spTree>
    <p:extLst>
      <p:ext uri="{BB962C8B-B14F-4D97-AF65-F5344CB8AC3E}">
        <p14:creationId xmlns:p14="http://schemas.microsoft.com/office/powerpoint/2010/main" val="252082509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sp>
        <p:nvSpPr>
          <p:cNvPr id="3" name="Rectangle 2"/>
          <p:cNvSpPr/>
          <p:nvPr/>
        </p:nvSpPr>
        <p:spPr>
          <a:xfrm>
            <a:off x="121920" y="1198056"/>
            <a:ext cx="8892540" cy="372281"/>
          </a:xfrm>
          <a:prstGeom prst="rect">
            <a:avLst/>
          </a:prstGeom>
        </p:spPr>
        <p:txBody>
          <a:bodyPr wrap="square">
            <a:spAutoFit/>
          </a:bodyPr>
          <a:lstStyle/>
          <a:p>
            <a:pPr algn="just">
              <a:lnSpc>
                <a:spcPct val="107000"/>
              </a:lnSpc>
              <a:spcAft>
                <a:spcPts val="800"/>
              </a:spcAft>
            </a:pP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4</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@ConditionalOnBean </a:t>
            </a:r>
            <a:r>
              <a:rPr lang="en-US" sz="1700" b="1"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và</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@ConditionalOnMissingBean</a:t>
            </a:r>
            <a:endPar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856109" y="3047761"/>
            <a:ext cx="4486901" cy="1714739"/>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269279" y="1825903"/>
            <a:ext cx="8821381" cy="562053"/>
          </a:xfrm>
          <a:prstGeom prst="rect">
            <a:avLst/>
          </a:prstGeom>
          <a:ln>
            <a:solidFill>
              <a:srgbClr val="FF0000"/>
            </a:solidFill>
          </a:ln>
        </p:spPr>
      </p:pic>
    </p:spTree>
    <p:extLst>
      <p:ext uri="{BB962C8B-B14F-4D97-AF65-F5344CB8AC3E}">
        <p14:creationId xmlns:p14="http://schemas.microsoft.com/office/powerpoint/2010/main" val="35633846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sp>
        <p:nvSpPr>
          <p:cNvPr id="3" name="Rectangle 2"/>
          <p:cNvSpPr/>
          <p:nvPr/>
        </p:nvSpPr>
        <p:spPr>
          <a:xfrm>
            <a:off x="60960" y="1198056"/>
            <a:ext cx="8892540" cy="652230"/>
          </a:xfrm>
          <a:prstGeom prst="rect">
            <a:avLst/>
          </a:prstGeom>
        </p:spPr>
        <p:txBody>
          <a:bodyPr wrap="square">
            <a:spAutoFit/>
          </a:bodyPr>
          <a:lstStyle/>
          <a:p>
            <a:pPr algn="just">
              <a:lnSpc>
                <a:spcPct val="107000"/>
              </a:lnSpc>
              <a:spcAft>
                <a:spcPts val="800"/>
              </a:spcAft>
            </a:pP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5</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ConditionalOnProperty</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C</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ho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phép thiết lập cấu hình dựa trên thuộc tính môi trường của Spring.</a:t>
            </a:r>
          </a:p>
        </p:txBody>
      </p:sp>
      <p:pic>
        <p:nvPicPr>
          <p:cNvPr id="2" name="Picture 1"/>
          <p:cNvPicPr>
            <a:picLocks noChangeAspect="1"/>
          </p:cNvPicPr>
          <p:nvPr/>
        </p:nvPicPr>
        <p:blipFill>
          <a:blip r:embed="rId3"/>
          <a:stretch>
            <a:fillRect/>
          </a:stretch>
        </p:blipFill>
        <p:spPr>
          <a:xfrm>
            <a:off x="1009041" y="3455096"/>
            <a:ext cx="6915759" cy="1260842"/>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402330" y="2116403"/>
            <a:ext cx="8278380" cy="743054"/>
          </a:xfrm>
          <a:prstGeom prst="rect">
            <a:avLst/>
          </a:prstGeom>
          <a:ln>
            <a:solidFill>
              <a:srgbClr val="FF0000"/>
            </a:solidFill>
          </a:ln>
        </p:spPr>
      </p:pic>
    </p:spTree>
    <p:extLst>
      <p:ext uri="{BB962C8B-B14F-4D97-AF65-F5344CB8AC3E}">
        <p14:creationId xmlns:p14="http://schemas.microsoft.com/office/powerpoint/2010/main" val="42362615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sp>
        <p:nvSpPr>
          <p:cNvPr id="3" name="Rectangle 2"/>
          <p:cNvSpPr/>
          <p:nvPr/>
        </p:nvSpPr>
        <p:spPr>
          <a:xfrm>
            <a:off x="121920" y="1198056"/>
            <a:ext cx="8892540" cy="652230"/>
          </a:xfrm>
          <a:prstGeom prst="rect">
            <a:avLst/>
          </a:prstGeom>
        </p:spPr>
        <p:txBody>
          <a:bodyPr wrap="square">
            <a:spAutoFit/>
          </a:bodyPr>
          <a:lstStyle/>
          <a:p>
            <a:pPr algn="just">
              <a:lnSpc>
                <a:spcPct val="107000"/>
              </a:lnSpc>
              <a:spcAft>
                <a:spcPts val="800"/>
              </a:spcAft>
            </a:pP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6</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ConditionalOnResource</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C</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ho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phép xác định cấu hình được đưa vào khi có một tài nguyên cụ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thể</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886155" y="3157991"/>
            <a:ext cx="7221526" cy="1055869"/>
          </a:xfrm>
          <a:prstGeom prst="rect">
            <a:avLst/>
          </a:prstGeom>
          <a:ln>
            <a:solidFill>
              <a:srgbClr val="FF0000"/>
            </a:solidFill>
          </a:ln>
        </p:spPr>
      </p:pic>
      <p:pic>
        <p:nvPicPr>
          <p:cNvPr id="6" name="Picture 5"/>
          <p:cNvPicPr>
            <a:picLocks noChangeAspect="1"/>
          </p:cNvPicPr>
          <p:nvPr/>
        </p:nvPicPr>
        <p:blipFill>
          <a:blip r:embed="rId4"/>
          <a:stretch>
            <a:fillRect/>
          </a:stretch>
        </p:blipFill>
        <p:spPr>
          <a:xfrm>
            <a:off x="349935" y="1984011"/>
            <a:ext cx="8383170" cy="657317"/>
          </a:xfrm>
          <a:prstGeom prst="rect">
            <a:avLst/>
          </a:prstGeom>
          <a:ln>
            <a:solidFill>
              <a:srgbClr val="FF0000"/>
            </a:solidFill>
          </a:ln>
        </p:spPr>
      </p:pic>
    </p:spTree>
    <p:extLst>
      <p:ext uri="{BB962C8B-B14F-4D97-AF65-F5344CB8AC3E}">
        <p14:creationId xmlns:p14="http://schemas.microsoft.com/office/powerpoint/2010/main" val="18681755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sp>
        <p:nvSpPr>
          <p:cNvPr id="3" name="Rectangle 2"/>
          <p:cNvSpPr/>
          <p:nvPr/>
        </p:nvSpPr>
        <p:spPr>
          <a:xfrm>
            <a:off x="144780" y="1190436"/>
            <a:ext cx="8892540" cy="1034770"/>
          </a:xfrm>
          <a:prstGeom prst="rect">
            <a:avLst/>
          </a:prstGeom>
        </p:spPr>
        <p:txBody>
          <a:bodyPr wrap="square">
            <a:spAutoFit/>
          </a:bodyPr>
          <a:lstStyle/>
          <a:p>
            <a:pPr algn="just">
              <a:lnSpc>
                <a:spcPct val="107000"/>
              </a:lnSpc>
              <a:spcAft>
                <a:spcPts val="800"/>
              </a:spcAft>
            </a:pP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7</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@ConditionalOnWebApplication </a:t>
            </a:r>
            <a:r>
              <a:rPr lang="en-US" sz="1700" b="1"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và</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@ConditionalOnNotWebApplication</a:t>
            </a:r>
            <a:endPar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C</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ho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phép cấu hình được tiêm vào tùy thuộc vào việc ứng dụng có phải là “ứng dụng web” hay không</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851203" y="3566758"/>
            <a:ext cx="4701998" cy="915796"/>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104151" y="2629821"/>
            <a:ext cx="8935697" cy="447737"/>
          </a:xfrm>
          <a:prstGeom prst="rect">
            <a:avLst/>
          </a:prstGeom>
          <a:ln>
            <a:solidFill>
              <a:srgbClr val="FF0000"/>
            </a:solidFill>
          </a:ln>
        </p:spPr>
      </p:pic>
    </p:spTree>
    <p:extLst>
      <p:ext uri="{BB962C8B-B14F-4D97-AF65-F5344CB8AC3E}">
        <p14:creationId xmlns:p14="http://schemas.microsoft.com/office/powerpoint/2010/main" val="11359218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sp>
        <p:nvSpPr>
          <p:cNvPr id="3" name="Rectangle 2"/>
          <p:cNvSpPr/>
          <p:nvPr/>
        </p:nvSpPr>
        <p:spPr>
          <a:xfrm>
            <a:off x="121920" y="1198056"/>
            <a:ext cx="8892540" cy="652230"/>
          </a:xfrm>
          <a:prstGeom prst="rect">
            <a:avLst/>
          </a:prstGeom>
        </p:spPr>
        <p:txBody>
          <a:bodyPr wrap="square">
            <a:spAutoFit/>
          </a:bodyPr>
          <a:lstStyle/>
          <a:p>
            <a:pPr algn="just">
              <a:lnSpc>
                <a:spcPct val="107000"/>
              </a:lnSpc>
              <a:spcAft>
                <a:spcPts val="800"/>
              </a:spcAft>
            </a:pP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8</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ConditionalExpression</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S</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ử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dụng định nghĩa được đánh dấu khi biểu thức SpEL được đánh giá là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đúng</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70851" y="3215671"/>
            <a:ext cx="7971169" cy="1380254"/>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337546" y="2276434"/>
            <a:ext cx="8468907" cy="590632"/>
          </a:xfrm>
          <a:prstGeom prst="rect">
            <a:avLst/>
          </a:prstGeom>
          <a:ln>
            <a:solidFill>
              <a:srgbClr val="FF0000"/>
            </a:solidFill>
          </a:ln>
        </p:spPr>
      </p:pic>
    </p:spTree>
    <p:extLst>
      <p:ext uri="{BB962C8B-B14F-4D97-AF65-F5344CB8AC3E}">
        <p14:creationId xmlns:p14="http://schemas.microsoft.com/office/powerpoint/2010/main" val="35925833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SPRING BOOT ANNOTATIONS</a:t>
            </a:r>
            <a:endParaRPr lang="en-US" altLang="en-US" sz="2200" dirty="0"/>
          </a:p>
        </p:txBody>
      </p:sp>
      <p:sp>
        <p:nvSpPr>
          <p:cNvPr id="3" name="Rectangle 2"/>
          <p:cNvSpPr/>
          <p:nvPr/>
        </p:nvSpPr>
        <p:spPr>
          <a:xfrm>
            <a:off x="121920" y="1198056"/>
            <a:ext cx="8892540" cy="652230"/>
          </a:xfrm>
          <a:prstGeom prst="rect">
            <a:avLst/>
          </a:prstGeom>
        </p:spPr>
        <p:txBody>
          <a:bodyPr wrap="square">
            <a:spAutoFit/>
          </a:bodyPr>
          <a:lstStyle/>
          <a:p>
            <a:pPr algn="just">
              <a:lnSpc>
                <a:spcPct val="107000"/>
              </a:lnSpc>
              <a:spcAft>
                <a:spcPts val="800"/>
              </a:spcAft>
            </a:pP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9</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Đối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với các điều kiện phức tạp hơn nữa có thể tạo một lớp đánh giá điều kiện tùy chỉnh.</a:t>
            </a:r>
          </a:p>
        </p:txBody>
      </p:sp>
      <p:pic>
        <p:nvPicPr>
          <p:cNvPr id="2" name="Picture 1"/>
          <p:cNvPicPr>
            <a:picLocks noChangeAspect="1"/>
          </p:cNvPicPr>
          <p:nvPr/>
        </p:nvPicPr>
        <p:blipFill>
          <a:blip r:embed="rId3"/>
          <a:stretch>
            <a:fillRect/>
          </a:stretch>
        </p:blipFill>
        <p:spPr>
          <a:xfrm>
            <a:off x="1605546" y="2931613"/>
            <a:ext cx="5277587" cy="1305107"/>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1104458" y="2098333"/>
            <a:ext cx="6325483" cy="352474"/>
          </a:xfrm>
          <a:prstGeom prst="rect">
            <a:avLst/>
          </a:prstGeom>
          <a:ln>
            <a:solidFill>
              <a:srgbClr val="FF0000"/>
            </a:solidFill>
          </a:ln>
        </p:spPr>
      </p:pic>
    </p:spTree>
    <p:extLst>
      <p:ext uri="{BB962C8B-B14F-4D97-AF65-F5344CB8AC3E}">
        <p14:creationId xmlns:p14="http://schemas.microsoft.com/office/powerpoint/2010/main" val="3488444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90250" y="526350"/>
            <a:ext cx="7830790" cy="4090800"/>
          </a:xfrm>
          <a:prstGeom prst="rect">
            <a:avLst/>
          </a:prstGeom>
        </p:spPr>
        <p:txBody>
          <a:bodyPr spcFirstLastPara="1" wrap="square" lIns="91425" tIns="91425" rIns="91425" bIns="91425" anchor="ctr" anchorCtr="0">
            <a:normAutofit/>
          </a:bodyPr>
          <a:lstStyle/>
          <a:p>
            <a:pPr lvl="0">
              <a:lnSpc>
                <a:spcPct val="115000"/>
              </a:lnSpc>
            </a:pPr>
            <a:r>
              <a:rPr lang="en-US" dirty="0" smtClean="0"/>
              <a:t>Cấu </a:t>
            </a:r>
            <a:r>
              <a:rPr lang="en-US" dirty="0"/>
              <a:t>hình </a:t>
            </a:r>
            <a:r>
              <a:rPr lang="en-US" dirty="0" err="1"/>
              <a:t>trong</a:t>
            </a:r>
            <a:r>
              <a:rPr lang="en-US" dirty="0"/>
              <a:t> Spring Boot </a:t>
            </a:r>
            <a:endParaRPr lang="vi-VN" dirty="0"/>
          </a:p>
        </p:txBody>
      </p:sp>
    </p:spTree>
    <p:extLst>
      <p:ext uri="{BB962C8B-B14F-4D97-AF65-F5344CB8AC3E}">
        <p14:creationId xmlns:p14="http://schemas.microsoft.com/office/powerpoint/2010/main" val="40915101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Giới</a:t>
            </a:r>
            <a:r>
              <a:rPr lang="en-US" altLang="en-US" sz="2200" dirty="0" smtClean="0"/>
              <a:t> </a:t>
            </a:r>
            <a:r>
              <a:rPr lang="en-US" altLang="en-US" sz="2200" dirty="0" err="1" smtClean="0"/>
              <a:t>thiệu</a:t>
            </a:r>
            <a:endParaRPr lang="en-US" altLang="en-US" sz="2200" dirty="0"/>
          </a:p>
        </p:txBody>
      </p:sp>
      <p:sp>
        <p:nvSpPr>
          <p:cNvPr id="3" name="Rectangle 2"/>
          <p:cNvSpPr/>
          <p:nvPr/>
        </p:nvSpPr>
        <p:spPr>
          <a:xfrm>
            <a:off x="130387" y="1528256"/>
            <a:ext cx="6118013" cy="3097002"/>
          </a:xfrm>
          <a:prstGeom prst="rect">
            <a:avLst/>
          </a:prstGeom>
        </p:spPr>
        <p:txBody>
          <a:bodyPr wrap="square">
            <a:spAutoFit/>
          </a:bodyPr>
          <a:lstStyle/>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Auto-configuration trong Spring Boot sẽ tự động định cấu hình ứng dụng Spring dựa trên các phụ thuộc jar đã được tiêm vào ứng dụng.</a:t>
            </a:r>
          </a:p>
          <a:p>
            <a:pPr algn="just">
              <a:lnSpc>
                <a:spcPct val="107000"/>
              </a:lnSpc>
              <a:spcAft>
                <a:spcPts val="800"/>
              </a:spcAft>
            </a:pP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S</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ử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dụng chú thích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EnableAutoConfiguration</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đ</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ể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bật tính năng tự động cấu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hình</a:t>
            </a:r>
            <a:endPar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7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Chú thích @SpringBootApplication là sự kết hợp của ba chú thích: @ComponentScan, @EnableAutoConfiguration và @Configuration</a:t>
            </a:r>
            <a:r>
              <a:rPr lang="en-US" sz="17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en-US" sz="17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nên</a:t>
            </a:r>
            <a:r>
              <a:rPr lang="en-US" sz="17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en-US" sz="1700" i="1" dirty="0" err="1">
                <a:solidFill>
                  <a:srgbClr val="FF0000"/>
                </a:solidFill>
                <a:latin typeface="Proxima Nova" panose="020B0604020202020204" charset="0"/>
                <a:ea typeface="Times New Roman" panose="02020603050405020304" pitchFamily="18" charset="0"/>
                <a:cs typeface="Times New Roman" panose="02020603050405020304" pitchFamily="18" charset="0"/>
              </a:rPr>
              <a:t>thường</a:t>
            </a:r>
            <a:r>
              <a:rPr lang="en-US" sz="17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 </a:t>
            </a:r>
            <a:r>
              <a:rPr lang="vi-VN" sz="1700" i="1" dirty="0">
                <a:solidFill>
                  <a:srgbClr val="FF0000"/>
                </a:solidFill>
                <a:latin typeface="Proxima Nova" panose="020B0604020202020204" charset="0"/>
                <a:ea typeface="Times New Roman" panose="02020603050405020304" pitchFamily="18" charset="0"/>
                <a:cs typeface="Times New Roman" panose="02020603050405020304" pitchFamily="18" charset="0"/>
              </a:rPr>
              <a:t>sử dụng chú thích @SpringBootApplication thay vì sử dụng @EnableAutoConfiguration.</a:t>
            </a:r>
          </a:p>
        </p:txBody>
      </p:sp>
      <p:pic>
        <p:nvPicPr>
          <p:cNvPr id="2" name="Picture 1"/>
          <p:cNvPicPr>
            <a:picLocks noChangeAspect="1"/>
          </p:cNvPicPr>
          <p:nvPr/>
        </p:nvPicPr>
        <p:blipFill>
          <a:blip r:embed="rId3"/>
          <a:stretch>
            <a:fillRect/>
          </a:stretch>
        </p:blipFill>
        <p:spPr>
          <a:xfrm>
            <a:off x="6341533" y="1560286"/>
            <a:ext cx="2802467" cy="3147180"/>
          </a:xfrm>
          <a:prstGeom prst="rect">
            <a:avLst/>
          </a:prstGeom>
        </p:spPr>
      </p:pic>
    </p:spTree>
    <p:extLst>
      <p:ext uri="{BB962C8B-B14F-4D97-AF65-F5344CB8AC3E}">
        <p14:creationId xmlns:p14="http://schemas.microsoft.com/office/powerpoint/2010/main" val="18013890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Auto-configuration </a:t>
            </a:r>
            <a:endParaRPr lang="en-US" altLang="en-US" sz="2200" dirty="0"/>
          </a:p>
        </p:txBody>
      </p:sp>
      <p:sp>
        <p:nvSpPr>
          <p:cNvPr id="3" name="Rectangle 2"/>
          <p:cNvSpPr/>
          <p:nvPr/>
        </p:nvSpPr>
        <p:spPr>
          <a:xfrm>
            <a:off x="104987" y="1291189"/>
            <a:ext cx="8945880" cy="3787319"/>
          </a:xfrm>
          <a:prstGeom prst="rect">
            <a:avLst/>
          </a:prstGeom>
        </p:spPr>
        <p:txBody>
          <a:bodyPr wrap="square">
            <a:spAutoFit/>
          </a:bodyPr>
          <a:lstStyle/>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hoạt động như một cơ sở cho các phần mở rộng chú thích tự động cấu hình Spring Boot.</a:t>
            </a: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Conditional</a:t>
            </a:r>
            <a:r>
              <a:rPr lang="en-US"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tự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động đăng ký các bean với @Component, @Configuration, @Bean và các chú thích meta để xây dựng các chú thích khuôn mẫu tùy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ý</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vi-VN" sz="1700" b="1" dirty="0">
                <a:solidFill>
                  <a:srgbClr val="24292E"/>
                </a:solidFill>
                <a:latin typeface="Proxima Nova" panose="020B0604020202020204" charset="0"/>
                <a:ea typeface="Times New Roman" panose="02020603050405020304" pitchFamily="18" charset="0"/>
                <a:cs typeface="Times New Roman" panose="02020603050405020304" pitchFamily="18" charset="0"/>
              </a:rPr>
              <a:t>EnableAutoConfiguration</a:t>
            </a: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Được sử dụng để kích hoạt tính năng tự động cấu hình.</a:t>
            </a: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Cho phép cấu hình tự động của Spring ApplicationContext bằng cách quét các thành phần đường dẫn lớp và đăng ký các bean.</a:t>
            </a: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Được bao bọc bên trong chú thích @SpringBootApplication cùng với chú thích @ComponentScan và @SpringBootConfiguration.</a:t>
            </a: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Bắt đầu cấu hình tự động khi chạy phương thức main</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13146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smtClean="0"/>
              <a:t>Auto-configuration </a:t>
            </a:r>
            <a:endParaRPr lang="en-US" altLang="en-US" sz="2200" dirty="0"/>
          </a:p>
        </p:txBody>
      </p:sp>
      <p:sp>
        <p:nvSpPr>
          <p:cNvPr id="3" name="Rectangle 2"/>
          <p:cNvSpPr/>
          <p:nvPr/>
        </p:nvSpPr>
        <p:spPr>
          <a:xfrm>
            <a:off x="104987" y="1291189"/>
            <a:ext cx="8945880" cy="366319"/>
          </a:xfrm>
          <a:prstGeom prst="rect">
            <a:avLst/>
          </a:prstGeom>
        </p:spPr>
        <p:txBody>
          <a:bodyPr wrap="square">
            <a:spAutoFit/>
          </a:bodyPr>
          <a:lstStyle/>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Chỉ nên sử dụng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@EnableAutoConfiguration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một lần trong ứng dụng của mình</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4" name="Picture 3" descr="https://media.geeksforgeeks.org/wp-content/uploads/20220221113301/AutoConfigurationSpring.jpg"/>
          <p:cNvPicPr/>
          <p:nvPr/>
        </p:nvPicPr>
        <p:blipFill rotWithShape="1">
          <a:blip r:embed="rId3">
            <a:extLst>
              <a:ext uri="{28A0092B-C50C-407E-A947-70E740481C1C}">
                <a14:useLocalDpi xmlns:a14="http://schemas.microsoft.com/office/drawing/2010/main" val="0"/>
              </a:ext>
            </a:extLst>
          </a:blip>
          <a:srcRect l="17259" t="6225" r="17781" b="8576"/>
          <a:stretch/>
        </p:blipFill>
        <p:spPr bwMode="auto">
          <a:xfrm>
            <a:off x="1855469" y="1695979"/>
            <a:ext cx="4968664" cy="343905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59509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340" y="452645"/>
            <a:ext cx="8100060" cy="537955"/>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Nhược</a:t>
            </a:r>
            <a:r>
              <a:rPr lang="vi-VN" altLang="en-US" sz="2200" dirty="0" smtClean="0"/>
              <a:t> điểm</a:t>
            </a:r>
            <a:endParaRPr lang="en-US" altLang="en-US" sz="2200" dirty="0"/>
          </a:p>
        </p:txBody>
      </p:sp>
      <p:sp>
        <p:nvSpPr>
          <p:cNvPr id="8" name="Rectangle 7"/>
          <p:cNvSpPr/>
          <p:nvPr/>
        </p:nvSpPr>
        <p:spPr>
          <a:xfrm>
            <a:off x="76200" y="1258989"/>
            <a:ext cx="8823960" cy="889474"/>
          </a:xfrm>
          <a:prstGeom prst="rect">
            <a:avLst/>
          </a:prstGeom>
        </p:spPr>
        <p:txBody>
          <a:bodyPr wrap="square">
            <a:spAutoFit/>
          </a:bodyPr>
          <a:lstStyle/>
          <a:p>
            <a:pPr>
              <a:lnSpc>
                <a:spcPct val="130000"/>
              </a:lnSpc>
              <a:spcBef>
                <a:spcPts val="300"/>
              </a:spcBef>
              <a:spcAft>
                <a:spcPts val="300"/>
              </a:spcAft>
            </a:pPr>
            <a:r>
              <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C</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hứa các phụ thuộc (dependencies) mà không được sử dụng trong ứng dụng. </a:t>
            </a:r>
            <a:endParaRPr lang="en-US" sz="1800" dirty="0">
              <a:solidFill>
                <a:srgbClr val="343A40"/>
              </a:solidFill>
              <a:latin typeface="Proxima Nova" panose="020B0604020202020204" charset="0"/>
              <a:ea typeface="Times New Roman" panose="02020603050405020304" pitchFamily="18" charset="0"/>
              <a:cs typeface="Times New Roman" panose="02020603050405020304" pitchFamily="18" charset="0"/>
            </a:endParaRPr>
          </a:p>
          <a:p>
            <a:pPr>
              <a:lnSpc>
                <a:spcPct val="130000"/>
              </a:lnSpc>
              <a:spcBef>
                <a:spcPts val="300"/>
              </a:spcBef>
              <a:spcAft>
                <a:spcPts val="300"/>
              </a:spcAft>
            </a:pP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Những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phụ thuộc không được sử dụng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làm </a:t>
            </a:r>
            <a:r>
              <a:rPr lang="vi-VN" sz="1800" dirty="0">
                <a:solidFill>
                  <a:srgbClr val="343A40"/>
                </a:solidFill>
                <a:latin typeface="Proxima Nova" panose="020B0604020202020204" charset="0"/>
                <a:ea typeface="Times New Roman" panose="02020603050405020304" pitchFamily="18" charset="0"/>
                <a:cs typeface="Times New Roman" panose="02020603050405020304" pitchFamily="18" charset="0"/>
              </a:rPr>
              <a:t>tăng kích thước của ứng dụng.</a:t>
            </a:r>
          </a:p>
        </p:txBody>
      </p:sp>
      <p:pic>
        <p:nvPicPr>
          <p:cNvPr id="3" name="Picture 2"/>
          <p:cNvPicPr>
            <a:picLocks noChangeAspect="1"/>
          </p:cNvPicPr>
          <p:nvPr/>
        </p:nvPicPr>
        <p:blipFill rotWithShape="1">
          <a:blip r:embed="rId2"/>
          <a:srcRect l="8676" r="8903"/>
          <a:stretch/>
        </p:blipFill>
        <p:spPr>
          <a:xfrm>
            <a:off x="2247900" y="2126297"/>
            <a:ext cx="4584700" cy="2920366"/>
          </a:xfrm>
          <a:prstGeom prst="rect">
            <a:avLst/>
          </a:prstGeom>
        </p:spPr>
      </p:pic>
    </p:spTree>
    <p:extLst>
      <p:ext uri="{BB962C8B-B14F-4D97-AF65-F5344CB8AC3E}">
        <p14:creationId xmlns:p14="http://schemas.microsoft.com/office/powerpoint/2010/main" val="20290302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Hoạt</a:t>
            </a:r>
            <a:r>
              <a:rPr lang="en-US" altLang="en-US" sz="2200" dirty="0" smtClean="0"/>
              <a:t> </a:t>
            </a:r>
            <a:r>
              <a:rPr lang="en-US" altLang="en-US" sz="2200" dirty="0" err="1" smtClean="0"/>
              <a:t>động</a:t>
            </a:r>
            <a:r>
              <a:rPr lang="en-US" altLang="en-US" sz="2200" dirty="0" smtClean="0"/>
              <a:t> </a:t>
            </a:r>
            <a:r>
              <a:rPr lang="en-US" altLang="en-US" sz="2200" dirty="0" err="1" smtClean="0"/>
              <a:t>của</a:t>
            </a:r>
            <a:r>
              <a:rPr lang="en-US" altLang="en-US" sz="2200" dirty="0" smtClean="0"/>
              <a:t> </a:t>
            </a:r>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sp>
        <p:nvSpPr>
          <p:cNvPr id="3" name="Rectangle 2"/>
          <p:cNvSpPr/>
          <p:nvPr/>
        </p:nvSpPr>
        <p:spPr>
          <a:xfrm>
            <a:off x="106680" y="1291189"/>
            <a:ext cx="8945880" cy="2736327"/>
          </a:xfrm>
          <a:prstGeom prst="rect">
            <a:avLst/>
          </a:prstGeom>
        </p:spPr>
        <p:txBody>
          <a:bodyPr wrap="square">
            <a:spAutoFit/>
          </a:bodyPr>
          <a:lstStyle/>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Auto-Configuration là trọng tâm chính của quá trình phát triển Spring Boot.</a:t>
            </a: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Ứng dụng Spring cần một bộ phụ thuộc tương ứng để hoạt động.</a:t>
            </a: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Spring Boot tự động định cấu hình một tập hợp sẵn các phụ thuộc bắt buộc mà không cần phải định cấu hình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theo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cách thủ công.</a:t>
            </a: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Khi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xây dựng ứng dụng, Spring Boot sẽ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tiêm</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các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phụ thuộc và cấu hình cả Spring Framework bên dưới và các phụ thuộc jar bắt buộc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trên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đường dẫn lớp theo dự án đã xây dựng</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endPar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Giúp tránh các lỗi như phiên bản không khớp hoặc không tương thích của các thư viện khác nhau.</a:t>
            </a:r>
          </a:p>
        </p:txBody>
      </p:sp>
    </p:spTree>
    <p:extLst>
      <p:ext uri="{BB962C8B-B14F-4D97-AF65-F5344CB8AC3E}">
        <p14:creationId xmlns:p14="http://schemas.microsoft.com/office/powerpoint/2010/main" val="9274862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phụ</a:t>
            </a:r>
            <a:r>
              <a:rPr lang="en-US" altLang="en-US" sz="2200" dirty="0" smtClean="0"/>
              <a:t> </a:t>
            </a:r>
            <a:r>
              <a:rPr lang="en-US" altLang="en-US" sz="2200" dirty="0" err="1" smtClean="0"/>
              <a:t>thuộc</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sp>
        <p:nvSpPr>
          <p:cNvPr id="3" name="Rectangle 2"/>
          <p:cNvSpPr/>
          <p:nvPr/>
        </p:nvSpPr>
        <p:spPr>
          <a:xfrm>
            <a:off x="106680" y="1291188"/>
            <a:ext cx="5745480" cy="646267"/>
          </a:xfrm>
          <a:prstGeom prst="rect">
            <a:avLst/>
          </a:prstGeom>
        </p:spPr>
        <p:txBody>
          <a:bodyPr wrap="square">
            <a:spAutoFit/>
          </a:bodyPr>
          <a:lstStyle/>
          <a:p>
            <a:pPr algn="just">
              <a:lnSpc>
                <a:spcPct val="107000"/>
              </a:lnSpc>
              <a:spcAft>
                <a:spcPts val="8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Khi xây dựng một dự án Spring Boot, phần phụ thuộc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được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trong</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tệp 'pom.xml'.</a:t>
            </a:r>
          </a:p>
        </p:txBody>
      </p:sp>
      <p:pic>
        <p:nvPicPr>
          <p:cNvPr id="2" name="Picture 1"/>
          <p:cNvPicPr>
            <a:picLocks noChangeAspect="1"/>
          </p:cNvPicPr>
          <p:nvPr/>
        </p:nvPicPr>
        <p:blipFill>
          <a:blip r:embed="rId3"/>
          <a:stretch>
            <a:fillRect/>
          </a:stretch>
        </p:blipFill>
        <p:spPr>
          <a:xfrm>
            <a:off x="5967203" y="1827634"/>
            <a:ext cx="3000794" cy="3057952"/>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368484" y="2119923"/>
            <a:ext cx="4656808" cy="2828464"/>
          </a:xfrm>
          <a:prstGeom prst="rect">
            <a:avLst/>
          </a:prstGeom>
          <a:ln>
            <a:solidFill>
              <a:srgbClr val="FF0000"/>
            </a:solidFill>
          </a:ln>
        </p:spPr>
      </p:pic>
      <p:sp>
        <p:nvSpPr>
          <p:cNvPr id="5" name="Left Arrow 4"/>
          <p:cNvSpPr/>
          <p:nvPr/>
        </p:nvSpPr>
        <p:spPr>
          <a:xfrm>
            <a:off x="5257800" y="4610100"/>
            <a:ext cx="571500" cy="177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panose="020B0604020202020204" charset="0"/>
            </a:endParaRPr>
          </a:p>
        </p:txBody>
      </p:sp>
      <p:sp>
        <p:nvSpPr>
          <p:cNvPr id="6" name="Rectangle 5"/>
          <p:cNvSpPr/>
          <p:nvPr/>
        </p:nvSpPr>
        <p:spPr>
          <a:xfrm>
            <a:off x="6294120" y="4533900"/>
            <a:ext cx="1028700" cy="23622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panose="020B0604020202020204" charset="0"/>
            </a:endParaRPr>
          </a:p>
        </p:txBody>
      </p:sp>
    </p:spTree>
    <p:extLst>
      <p:ext uri="{BB962C8B-B14F-4D97-AF65-F5344CB8AC3E}">
        <p14:creationId xmlns:p14="http://schemas.microsoft.com/office/powerpoint/2010/main" val="2145047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phụ</a:t>
            </a:r>
            <a:r>
              <a:rPr lang="en-US" altLang="en-US" sz="2200" dirty="0" smtClean="0"/>
              <a:t> </a:t>
            </a:r>
            <a:r>
              <a:rPr lang="en-US" altLang="en-US" sz="2200" dirty="0" err="1" smtClean="0"/>
              <a:t>thuộc</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sp>
        <p:nvSpPr>
          <p:cNvPr id="3" name="Rectangle 2"/>
          <p:cNvSpPr/>
          <p:nvPr/>
        </p:nvSpPr>
        <p:spPr>
          <a:xfrm>
            <a:off x="106680" y="1291189"/>
            <a:ext cx="8802858" cy="843051"/>
          </a:xfrm>
          <a:prstGeom prst="rect">
            <a:avLst/>
          </a:prstGeom>
        </p:spPr>
        <p:txBody>
          <a:bodyPr wrap="square">
            <a:spAutoFit/>
          </a:bodyPr>
          <a:lstStyle/>
          <a:p>
            <a:pPr algn="just">
              <a:lnSpc>
                <a:spcPct val="150000"/>
              </a:lnSpc>
              <a:spcBef>
                <a:spcPts val="600"/>
              </a:spcBef>
              <a:spcAft>
                <a:spcPts val="6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Khi xây dựng một dự án Spring Boot, phần phụ thuộc 'Starter Parent' sẽ tự động được thêm vào tệp 'pom.xml'.</a:t>
            </a:r>
          </a:p>
        </p:txBody>
      </p:sp>
      <p:pic>
        <p:nvPicPr>
          <p:cNvPr id="8" name="Picture 7"/>
          <p:cNvPicPr>
            <a:picLocks noChangeAspect="1"/>
          </p:cNvPicPr>
          <p:nvPr/>
        </p:nvPicPr>
        <p:blipFill>
          <a:blip r:embed="rId3"/>
          <a:stretch>
            <a:fillRect/>
          </a:stretch>
        </p:blipFill>
        <p:spPr>
          <a:xfrm>
            <a:off x="1254661" y="2422062"/>
            <a:ext cx="6306430" cy="1362265"/>
          </a:xfrm>
          <a:prstGeom prst="rect">
            <a:avLst/>
          </a:prstGeom>
          <a:ln>
            <a:solidFill>
              <a:srgbClr val="FF0000"/>
            </a:solidFill>
          </a:ln>
        </p:spPr>
      </p:pic>
    </p:spTree>
    <p:extLst>
      <p:ext uri="{BB962C8B-B14F-4D97-AF65-F5344CB8AC3E}">
        <p14:creationId xmlns:p14="http://schemas.microsoft.com/office/powerpoint/2010/main" val="9832929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Hoạt</a:t>
            </a:r>
            <a:r>
              <a:rPr lang="en-US" altLang="en-US" sz="2200" dirty="0" smtClean="0"/>
              <a:t> </a:t>
            </a:r>
            <a:r>
              <a:rPr lang="en-US" altLang="en-US" sz="2200" dirty="0" err="1" smtClean="0"/>
              <a:t>động</a:t>
            </a:r>
            <a:r>
              <a:rPr lang="en-US" altLang="en-US" sz="2200" dirty="0" smtClean="0"/>
              <a:t> </a:t>
            </a:r>
            <a:r>
              <a:rPr lang="en-US" altLang="en-US" sz="2200" dirty="0" err="1" smtClean="0"/>
              <a:t>của</a:t>
            </a:r>
            <a:r>
              <a:rPr lang="en-US" altLang="en-US" sz="2200" dirty="0" smtClean="0"/>
              <a:t> </a:t>
            </a:r>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sp>
        <p:nvSpPr>
          <p:cNvPr id="3" name="Rectangle 2"/>
          <p:cNvSpPr/>
          <p:nvPr/>
        </p:nvSpPr>
        <p:spPr>
          <a:xfrm>
            <a:off x="106680" y="1291189"/>
            <a:ext cx="8802858" cy="843051"/>
          </a:xfrm>
          <a:prstGeom prst="rect">
            <a:avLst/>
          </a:prstGeom>
        </p:spPr>
        <p:txBody>
          <a:bodyPr wrap="square">
            <a:spAutoFit/>
          </a:bodyPr>
          <a:lstStyle/>
          <a:p>
            <a:pPr algn="just">
              <a:lnSpc>
                <a:spcPct val="150000"/>
              </a:lnSpc>
              <a:spcBef>
                <a:spcPts val="600"/>
              </a:spcBef>
              <a:spcAft>
                <a:spcPts val="600"/>
              </a:spcAft>
            </a:pPr>
            <a:r>
              <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Khi xây dựng một dự án Spring Boot, phần phụ thuộc 'Starter Parent' sẽ tự động được thêm vào tệp 'pom.xml'.</a:t>
            </a:r>
          </a:p>
        </p:txBody>
      </p:sp>
      <p:pic>
        <p:nvPicPr>
          <p:cNvPr id="8" name="Picture 7"/>
          <p:cNvPicPr>
            <a:picLocks noChangeAspect="1"/>
          </p:cNvPicPr>
          <p:nvPr/>
        </p:nvPicPr>
        <p:blipFill>
          <a:blip r:embed="rId3"/>
          <a:stretch>
            <a:fillRect/>
          </a:stretch>
        </p:blipFill>
        <p:spPr>
          <a:xfrm>
            <a:off x="1254661" y="2422062"/>
            <a:ext cx="6306430" cy="1362265"/>
          </a:xfrm>
          <a:prstGeom prst="rect">
            <a:avLst/>
          </a:prstGeom>
          <a:ln>
            <a:solidFill>
              <a:srgbClr val="FF0000"/>
            </a:solidFill>
          </a:ln>
        </p:spPr>
      </p:pic>
    </p:spTree>
    <p:extLst>
      <p:ext uri="{BB962C8B-B14F-4D97-AF65-F5344CB8AC3E}">
        <p14:creationId xmlns:p14="http://schemas.microsoft.com/office/powerpoint/2010/main" val="285705607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phụ</a:t>
            </a:r>
            <a:r>
              <a:rPr lang="en-US" altLang="en-US" sz="2200" dirty="0" smtClean="0"/>
              <a:t> </a:t>
            </a:r>
            <a:r>
              <a:rPr lang="en-US" altLang="en-US" sz="2200" dirty="0" err="1" smtClean="0"/>
              <a:t>thuộc</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sp>
        <p:nvSpPr>
          <p:cNvPr id="3" name="Rectangle 2"/>
          <p:cNvSpPr/>
          <p:nvPr/>
        </p:nvSpPr>
        <p:spPr>
          <a:xfrm>
            <a:off x="106680" y="1291189"/>
            <a:ext cx="8802858" cy="450636"/>
          </a:xfrm>
          <a:prstGeom prst="rect">
            <a:avLst/>
          </a:prstGeom>
        </p:spPr>
        <p:txBody>
          <a:bodyPr wrap="square">
            <a:spAutoFit/>
          </a:bodyPr>
          <a:lstStyle/>
          <a:p>
            <a:pPr algn="just">
              <a:lnSpc>
                <a:spcPct val="150000"/>
              </a:lnSpc>
              <a:spcBef>
                <a:spcPts val="600"/>
              </a:spcBef>
              <a:spcAft>
                <a:spcPts val="600"/>
              </a:spcAft>
            </a:pP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hình jpa    </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09169" y="2097334"/>
            <a:ext cx="7660218" cy="1217366"/>
          </a:xfrm>
          <a:prstGeom prst="rect">
            <a:avLst/>
          </a:prstGeom>
          <a:ln>
            <a:solidFill>
              <a:srgbClr val="FF0000"/>
            </a:solidFill>
          </a:ln>
        </p:spPr>
      </p:pic>
    </p:spTree>
    <p:extLst>
      <p:ext uri="{BB962C8B-B14F-4D97-AF65-F5344CB8AC3E}">
        <p14:creationId xmlns:p14="http://schemas.microsoft.com/office/powerpoint/2010/main" val="37527137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phụ</a:t>
            </a:r>
            <a:r>
              <a:rPr lang="en-US" altLang="en-US" sz="2200" dirty="0" smtClean="0"/>
              <a:t> </a:t>
            </a:r>
            <a:r>
              <a:rPr lang="en-US" altLang="en-US" sz="2200" dirty="0" err="1" smtClean="0"/>
              <a:t>thuộc</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sp>
        <p:nvSpPr>
          <p:cNvPr id="3" name="Rectangle 2"/>
          <p:cNvSpPr/>
          <p:nvPr/>
        </p:nvSpPr>
        <p:spPr>
          <a:xfrm>
            <a:off x="106680" y="1291189"/>
            <a:ext cx="8802858" cy="450636"/>
          </a:xfrm>
          <a:prstGeom prst="rect">
            <a:avLst/>
          </a:prstGeom>
        </p:spPr>
        <p:txBody>
          <a:bodyPr wrap="square">
            <a:spAutoFit/>
          </a:bodyPr>
          <a:lstStyle/>
          <a:p>
            <a:pPr algn="just">
              <a:lnSpc>
                <a:spcPct val="150000"/>
              </a:lnSpc>
              <a:spcBef>
                <a:spcPts val="600"/>
              </a:spcBef>
              <a:spcAft>
                <a:spcPts val="600"/>
              </a:spcAft>
            </a:pP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validation</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15791" y="2169818"/>
            <a:ext cx="8095750" cy="1335382"/>
          </a:xfrm>
          <a:prstGeom prst="rect">
            <a:avLst/>
          </a:prstGeom>
          <a:ln>
            <a:solidFill>
              <a:srgbClr val="FF0000"/>
            </a:solidFill>
          </a:ln>
        </p:spPr>
      </p:pic>
    </p:spTree>
    <p:extLst>
      <p:ext uri="{BB962C8B-B14F-4D97-AF65-F5344CB8AC3E}">
        <p14:creationId xmlns:p14="http://schemas.microsoft.com/office/powerpoint/2010/main" val="134493790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phụ</a:t>
            </a:r>
            <a:r>
              <a:rPr lang="en-US" altLang="en-US" sz="2200" dirty="0" smtClean="0"/>
              <a:t> </a:t>
            </a:r>
            <a:r>
              <a:rPr lang="en-US" altLang="en-US" sz="2200" dirty="0" err="1" smtClean="0"/>
              <a:t>thuộc</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sp>
        <p:nvSpPr>
          <p:cNvPr id="3" name="Rectangle 2"/>
          <p:cNvSpPr/>
          <p:nvPr/>
        </p:nvSpPr>
        <p:spPr>
          <a:xfrm>
            <a:off x="274320" y="1275949"/>
            <a:ext cx="8802858" cy="450636"/>
          </a:xfrm>
          <a:prstGeom prst="rect">
            <a:avLst/>
          </a:prstGeom>
        </p:spPr>
        <p:txBody>
          <a:bodyPr wrap="square">
            <a:spAutoFit/>
          </a:bodyPr>
          <a:lstStyle/>
          <a:p>
            <a:pPr algn="just">
              <a:lnSpc>
                <a:spcPct val="150000"/>
              </a:lnSpc>
              <a:spcBef>
                <a:spcPts val="600"/>
              </a:spcBef>
              <a:spcAft>
                <a:spcPts val="600"/>
              </a:spcAft>
            </a:pP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web</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629573" y="2125854"/>
            <a:ext cx="8045553" cy="1411968"/>
          </a:xfrm>
          <a:prstGeom prst="rect">
            <a:avLst/>
          </a:prstGeom>
          <a:ln>
            <a:solidFill>
              <a:srgbClr val="FF0000"/>
            </a:solidFill>
          </a:ln>
        </p:spPr>
      </p:pic>
    </p:spTree>
    <p:extLst>
      <p:ext uri="{BB962C8B-B14F-4D97-AF65-F5344CB8AC3E}">
        <p14:creationId xmlns:p14="http://schemas.microsoft.com/office/powerpoint/2010/main" val="32746543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phụ</a:t>
            </a:r>
            <a:r>
              <a:rPr lang="en-US" altLang="en-US" sz="2200" dirty="0" smtClean="0"/>
              <a:t> </a:t>
            </a:r>
            <a:r>
              <a:rPr lang="en-US" altLang="en-US" sz="2200" dirty="0" err="1" smtClean="0"/>
              <a:t>thuộc</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sp>
        <p:nvSpPr>
          <p:cNvPr id="3" name="Rectangle 2"/>
          <p:cNvSpPr/>
          <p:nvPr/>
        </p:nvSpPr>
        <p:spPr>
          <a:xfrm>
            <a:off x="106680" y="1291189"/>
            <a:ext cx="8802858" cy="450636"/>
          </a:xfrm>
          <a:prstGeom prst="rect">
            <a:avLst/>
          </a:prstGeom>
        </p:spPr>
        <p:txBody>
          <a:bodyPr wrap="square">
            <a:spAutoFit/>
          </a:bodyPr>
          <a:lstStyle/>
          <a:p>
            <a:pPr algn="just">
              <a:lnSpc>
                <a:spcPct val="150000"/>
              </a:lnSpc>
              <a:spcBef>
                <a:spcPts val="600"/>
              </a:spcBef>
              <a:spcAft>
                <a:spcPts val="600"/>
              </a:spcAft>
            </a:pP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mysql</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305060" y="2258446"/>
            <a:ext cx="6772437" cy="1469491"/>
          </a:xfrm>
          <a:prstGeom prst="rect">
            <a:avLst/>
          </a:prstGeom>
          <a:ln>
            <a:solidFill>
              <a:srgbClr val="FF0000"/>
            </a:solidFill>
          </a:ln>
        </p:spPr>
      </p:pic>
    </p:spTree>
    <p:extLst>
      <p:ext uri="{BB962C8B-B14F-4D97-AF65-F5344CB8AC3E}">
        <p14:creationId xmlns:p14="http://schemas.microsoft.com/office/powerpoint/2010/main" val="290799804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phụ</a:t>
            </a:r>
            <a:r>
              <a:rPr lang="en-US" altLang="en-US" sz="2200" dirty="0" smtClean="0"/>
              <a:t> </a:t>
            </a:r>
            <a:r>
              <a:rPr lang="en-US" altLang="en-US" sz="2200" dirty="0" err="1" smtClean="0"/>
              <a:t>thuộc</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sp>
        <p:nvSpPr>
          <p:cNvPr id="3" name="Rectangle 2"/>
          <p:cNvSpPr/>
          <p:nvPr/>
        </p:nvSpPr>
        <p:spPr>
          <a:xfrm>
            <a:off x="106680" y="1291189"/>
            <a:ext cx="8802858" cy="450636"/>
          </a:xfrm>
          <a:prstGeom prst="rect">
            <a:avLst/>
          </a:prstGeom>
        </p:spPr>
        <p:txBody>
          <a:bodyPr wrap="square">
            <a:spAutoFit/>
          </a:bodyPr>
          <a:lstStyle/>
          <a:p>
            <a:pPr algn="just">
              <a:lnSpc>
                <a:spcPct val="150000"/>
              </a:lnSpc>
              <a:spcBef>
                <a:spcPts val="600"/>
              </a:spcBef>
              <a:spcAft>
                <a:spcPts val="600"/>
              </a:spcAft>
            </a:pP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hình test</a:t>
            </a:r>
            <a:endParaRPr lang="vi-VN" sz="1700" dirty="0">
              <a:solidFill>
                <a:srgbClr val="24292E"/>
              </a:solidFill>
              <a:latin typeface="Proxima Nova" panose="020B060402020202020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932794" y="2164663"/>
            <a:ext cx="7308930" cy="1360076"/>
          </a:xfrm>
          <a:prstGeom prst="rect">
            <a:avLst/>
          </a:prstGeom>
          <a:ln>
            <a:solidFill>
              <a:srgbClr val="FF0000"/>
            </a:solidFill>
          </a:ln>
        </p:spPr>
      </p:pic>
    </p:spTree>
    <p:extLst>
      <p:ext uri="{BB962C8B-B14F-4D97-AF65-F5344CB8AC3E}">
        <p14:creationId xmlns:p14="http://schemas.microsoft.com/office/powerpoint/2010/main" val="38132850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44780" y="220981"/>
            <a:ext cx="8100060" cy="784860"/>
          </a:xfrm>
          <a:extLst>
            <a:ext uri="{FAA26D3D-D897-4be2-8F04-BA451C77F1D7}">
              <ma14:placeholderFlag xmlns="" xmlns:ma14="http://schemas.microsoft.com/office/mac/drawingml/2011/main" val="1"/>
            </a:ext>
          </a:extLst>
        </p:spPr>
        <p:txBody>
          <a:bodyPr anchor="b">
            <a:noAutofit/>
          </a:bodyPr>
          <a:lstStyle/>
          <a:p>
            <a:r>
              <a:rPr lang="en-US" altLang="en-US" sz="2200" dirty="0" err="1" smtClean="0"/>
              <a:t>Cấu</a:t>
            </a:r>
            <a:r>
              <a:rPr lang="en-US" altLang="en-US" sz="2200" dirty="0" smtClean="0"/>
              <a:t> </a:t>
            </a:r>
            <a:r>
              <a:rPr lang="en-US" altLang="en-US" sz="2200" dirty="0" err="1" smtClean="0"/>
              <a:t>hình</a:t>
            </a:r>
            <a:r>
              <a:rPr lang="en-US" altLang="en-US" sz="2200" dirty="0" smtClean="0"/>
              <a:t> </a:t>
            </a:r>
            <a:r>
              <a:rPr lang="en-US" altLang="en-US" sz="2200" dirty="0" err="1" smtClean="0"/>
              <a:t>dự</a:t>
            </a:r>
            <a:r>
              <a:rPr lang="en-US" altLang="en-US" sz="2200" dirty="0" smtClean="0"/>
              <a:t> </a:t>
            </a:r>
            <a:r>
              <a:rPr lang="en-US" altLang="en-US" sz="2200" dirty="0" err="1" smtClean="0"/>
              <a:t>án</a:t>
            </a:r>
            <a:r>
              <a:rPr lang="en-US" altLang="en-US" sz="2200" dirty="0" smtClean="0"/>
              <a:t> </a:t>
            </a:r>
            <a:r>
              <a:rPr lang="en-US" altLang="en-US" sz="2200" dirty="0" err="1" smtClean="0"/>
              <a:t>tự</a:t>
            </a:r>
            <a:r>
              <a:rPr lang="en-US" altLang="en-US" sz="2200" dirty="0" smtClean="0"/>
              <a:t> </a:t>
            </a:r>
            <a:r>
              <a:rPr lang="en-US" altLang="en-US" sz="2200" dirty="0" err="1" smtClean="0"/>
              <a:t>động</a:t>
            </a:r>
            <a:endParaRPr lang="en-US" altLang="en-US" sz="2200" dirty="0"/>
          </a:p>
        </p:txBody>
      </p:sp>
      <p:sp>
        <p:nvSpPr>
          <p:cNvPr id="5" name="Rectangle 4"/>
          <p:cNvSpPr/>
          <p:nvPr/>
        </p:nvSpPr>
        <p:spPr>
          <a:xfrm>
            <a:off x="243840" y="1325816"/>
            <a:ext cx="8663940" cy="2090252"/>
          </a:xfrm>
          <a:prstGeom prst="rect">
            <a:avLst/>
          </a:prstGeom>
        </p:spPr>
        <p:txBody>
          <a:bodyPr wrap="square">
            <a:spAutoFit/>
          </a:bodyPr>
          <a:lstStyle/>
          <a:p>
            <a:pPr algn="just">
              <a:lnSpc>
                <a:spcPct val="107000"/>
              </a:lnSpc>
              <a:spcAft>
                <a:spcPts val="800"/>
              </a:spcAft>
            </a:pP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@Bean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là</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một</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chú</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thích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ở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cấp</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độ</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phương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thức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p>
          <a:p>
            <a:pPr algn="just">
              <a:lnSpc>
                <a:spcPct val="107000"/>
              </a:lnSpc>
              <a:spcAft>
                <a:spcPts val="800"/>
              </a:spcAft>
            </a:pP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Chú</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thích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@Bean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xác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định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một</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phương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thức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tạo</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ra</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giá</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trị</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trả</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về</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được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đăng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ký</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dưới</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dạng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bean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dữ</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liệu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với</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BeanFactory</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được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quản</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lý</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bởi</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Spring Container.</a:t>
            </a:r>
          </a:p>
          <a:p>
            <a:pPr algn="just">
              <a:lnSpc>
                <a:spcPct val="107000"/>
              </a:lnSpc>
              <a:spcAft>
                <a:spcPts val="800"/>
              </a:spcAft>
            </a:pP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Chương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trình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Java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cụ</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thể</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sử</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dụng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chú</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thích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@Configuration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xác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định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lớp</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chứa</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một</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hoặc</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nhiều</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chú</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thích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@Bean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giúp</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tự</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động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khởi</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tạo</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trong</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Spring </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Application </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Context</a:t>
            </a:r>
          </a:p>
          <a:p>
            <a:pPr algn="just">
              <a:lnSpc>
                <a:spcPct val="107000"/>
              </a:lnSpc>
              <a:spcAft>
                <a:spcPts val="800"/>
              </a:spcAft>
            </a:pP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@Configuration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là</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chú</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thích</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cấp</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 </a:t>
            </a:r>
            <a:r>
              <a:rPr lang="en-US" sz="1700" dirty="0" err="1">
                <a:solidFill>
                  <a:srgbClr val="24292E"/>
                </a:solidFill>
                <a:latin typeface="Proxima Nova" panose="020B0604020202020204" charset="0"/>
                <a:ea typeface="Times New Roman" panose="02020603050405020304" pitchFamily="18" charset="0"/>
                <a:cs typeface="Times New Roman" panose="02020603050405020304" pitchFamily="18" charset="0"/>
              </a:rPr>
              <a:t>lớp</a:t>
            </a:r>
            <a:r>
              <a:rPr lang="en-US" sz="1700" dirty="0">
                <a:solidFill>
                  <a:srgbClr val="24292E"/>
                </a:solidFill>
                <a:latin typeface="Proxima Nova" panose="020B060402020202020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63757417"/>
      </p:ext>
    </p:extLst>
  </p:cSld>
  <p:clrMapOvr>
    <a:masterClrMapping/>
  </p:clrMapOvr>
  <p:timing>
    <p:tnLst>
      <p:par>
        <p:cTn id="1" dur="indefinite" restart="never" nodeType="tmRoot"/>
      </p:par>
    </p:tnLst>
  </p:timing>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4746</Words>
  <Application>Microsoft Office PowerPoint</Application>
  <PresentationFormat>On-screen Show (16:9)</PresentationFormat>
  <Paragraphs>518</Paragraphs>
  <Slides>115</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115</vt:i4>
      </vt:variant>
    </vt:vector>
  </HeadingPairs>
  <TitlesOfParts>
    <vt:vector size="123" baseType="lpstr">
      <vt:lpstr>Calibri</vt:lpstr>
      <vt:lpstr>Courier New</vt:lpstr>
      <vt:lpstr>Proxima Nova</vt:lpstr>
      <vt:lpstr>Segoe UI</vt:lpstr>
      <vt:lpstr>Times New Roman</vt:lpstr>
      <vt:lpstr>Alfa Slab One</vt:lpstr>
      <vt:lpstr>Arial</vt:lpstr>
      <vt:lpstr>Gameday</vt:lpstr>
      <vt:lpstr>CƠ BẢN VỀ SPRING BOOT</vt:lpstr>
      <vt:lpstr>Mục tiêu bài học</vt:lpstr>
      <vt:lpstr>Giới thiệu về Spring Boot</vt:lpstr>
      <vt:lpstr>Khái niệm spring boot</vt:lpstr>
      <vt:lpstr>Khái niệm spring boot</vt:lpstr>
      <vt:lpstr>Lý do sử dụng </vt:lpstr>
      <vt:lpstr>Một số dự án có thể kết hợp với spring boot</vt:lpstr>
      <vt:lpstr>Ưu điểm</vt:lpstr>
      <vt:lpstr>Nhược điểm</vt:lpstr>
      <vt:lpstr>Điều kiện tiên quyết</vt:lpstr>
      <vt:lpstr>Tính chất</vt:lpstr>
      <vt:lpstr>Tính chất</vt:lpstr>
      <vt:lpstr>Spring Beans</vt:lpstr>
      <vt:lpstr>Định nghĩa Bean</vt:lpstr>
      <vt:lpstr>Các thuộc tính của Bean</vt:lpstr>
      <vt:lpstr>Các thuộc tính của Bean</vt:lpstr>
      <vt:lpstr>Siêu dữ liệu cấu hình Spring</vt:lpstr>
      <vt:lpstr>Siêu dữ liệu cấu hình Spring</vt:lpstr>
      <vt:lpstr>Phạm vi của Bean</vt:lpstr>
      <vt:lpstr>Vòng đời của Bean </vt:lpstr>
      <vt:lpstr>Tạo vòng đời của Bean bằng xml</vt:lpstr>
      <vt:lpstr>Tạo vòng đời của bean bằng xml</vt:lpstr>
      <vt:lpstr>Tạo vòng đời của bean bằng xml</vt:lpstr>
      <vt:lpstr>Tạo vòng đời của bean bằng phương pháp tiếp cận có lập trình</vt:lpstr>
      <vt:lpstr>Tạo vòng đời của bean bằng phương pháp tiếp cận có lập trình</vt:lpstr>
      <vt:lpstr>Tạo vòng đời của bean bằng phương pháp tiếp cận có lập trình</vt:lpstr>
      <vt:lpstr>Tạo vòng đời của bean bằng phương pháp tiếp cận có lập trình</vt:lpstr>
      <vt:lpstr>Tạo vòng đời của bean bằng annotation</vt:lpstr>
      <vt:lpstr>Tạo vòng đời của bean bằng annotation</vt:lpstr>
      <vt:lpstr>TẠO VÒNG ĐỜI CỦA BEAN BẰNG ANNOTATION</vt:lpstr>
      <vt:lpstr>Tạo vòng đời của bean bằng Annotation</vt:lpstr>
      <vt:lpstr>Tiêm phụ thuộc</vt:lpstr>
      <vt:lpstr>Định nghĩa</vt:lpstr>
      <vt:lpstr>Phương pháp sử dụng hàm tạo</vt:lpstr>
      <vt:lpstr>Phương pháp sử dụng hàm tạo</vt:lpstr>
      <vt:lpstr>Phương pháp sử dụng hàm tạo</vt:lpstr>
      <vt:lpstr>Phương pháp sử dụng hàm tạo</vt:lpstr>
      <vt:lpstr>Phương pháp sử dụng hàm tạo</vt:lpstr>
      <vt:lpstr>Phương pháp sử dụng phương thức setter</vt:lpstr>
      <vt:lpstr>Phương pháp sử dụng phương thức setter</vt:lpstr>
      <vt:lpstr>Phương pháp sử dụng phương thức setter</vt:lpstr>
      <vt:lpstr>Phương pháp sử dụng phương thức setter</vt:lpstr>
      <vt:lpstr>Các thuộc tính ứng dụng </vt:lpstr>
      <vt:lpstr>Tệp application.Properties </vt:lpstr>
      <vt:lpstr>Ví dụ</vt:lpstr>
      <vt:lpstr>Các thuộc tính thông dụng</vt:lpstr>
      <vt:lpstr>Core properties</vt:lpstr>
      <vt:lpstr>Core properties</vt:lpstr>
      <vt:lpstr>Data properties</vt:lpstr>
      <vt:lpstr>Data properties</vt:lpstr>
      <vt:lpstr>Web properties</vt:lpstr>
      <vt:lpstr>Web properties</vt:lpstr>
      <vt:lpstr>Web properties</vt:lpstr>
      <vt:lpstr>Web properties</vt:lpstr>
      <vt:lpstr>Server properties</vt:lpstr>
      <vt:lpstr>Server properties</vt:lpstr>
      <vt:lpstr>SECURITY PROPERTIES</vt:lpstr>
      <vt:lpstr>Annotations</vt:lpstr>
      <vt:lpstr>Các spring annotation cơ bản</vt:lpstr>
      <vt:lpstr>Các spring annotation cơ bản</vt:lpstr>
      <vt:lpstr>Các spring annotation cơ bản</vt:lpstr>
      <vt:lpstr>Các spring annotation cơ bản</vt:lpstr>
      <vt:lpstr>CÁC SPRING ANNOTATION CƠ BẢN</vt:lpstr>
      <vt:lpstr>Các spring annotation cơ bản</vt:lpstr>
      <vt:lpstr>Các spring annotation cơ bản</vt:lpstr>
      <vt:lpstr>Các spring annotation cơ bản</vt:lpstr>
      <vt:lpstr>Các spring annotation cơ bản</vt:lpstr>
      <vt:lpstr>Các spring annotation cơ bản</vt:lpstr>
      <vt:lpstr>Các spring annotation cơ bản</vt:lpstr>
      <vt:lpstr>Các spring annotation cơ bản</vt:lpstr>
      <vt:lpstr>Các spring annotation cơ bản</vt:lpstr>
      <vt:lpstr>Các spring annotation cơ bản</vt:lpstr>
      <vt:lpstr>Các spring annotation cơ bản</vt:lpstr>
      <vt:lpstr>Spring boot annotations</vt:lpstr>
      <vt:lpstr>Spring boot annotations</vt:lpstr>
      <vt:lpstr>Spring boot annotations</vt:lpstr>
      <vt:lpstr>Spring boot annotations</vt:lpstr>
      <vt:lpstr>Spring boot annotations</vt:lpstr>
      <vt:lpstr>Spring boot annotations</vt:lpstr>
      <vt:lpstr>Spring boot annotations</vt:lpstr>
      <vt:lpstr>Spring boot annotations</vt:lpstr>
      <vt:lpstr>Spring boot annotations</vt:lpstr>
      <vt:lpstr>Spring boot annotations</vt:lpstr>
      <vt:lpstr>Spring boot annotations</vt:lpstr>
      <vt:lpstr>SPRING BOOT ANNOTATIONS</vt:lpstr>
      <vt:lpstr>Cấu hình trong Spring Boot </vt:lpstr>
      <vt:lpstr>Giới thiệu</vt:lpstr>
      <vt:lpstr>Auto-configuration </vt:lpstr>
      <vt:lpstr>Auto-configuration </vt:lpstr>
      <vt:lpstr>Hoạt động của cấu hình tự động</vt:lpstr>
      <vt:lpstr>Cấu hình phụ thuộc tự động</vt:lpstr>
      <vt:lpstr>Cấu hình phụ thuộc tự động</vt:lpstr>
      <vt:lpstr>Hoạt động của cấu hình tự động</vt:lpstr>
      <vt:lpstr>Cấu hình phụ thuộc tự động</vt:lpstr>
      <vt:lpstr>Cấu hình phụ thuộc tự động</vt:lpstr>
      <vt:lpstr>Cấu hình phụ thuộc tự động</vt:lpstr>
      <vt:lpstr>Cấu hình phụ thuộc tự động</vt:lpstr>
      <vt:lpstr>Cấu hình phụ thuộc tự động</vt:lpstr>
      <vt:lpstr>Cấu hình dự án tự động</vt:lpstr>
      <vt:lpstr>Cấu hình dự án tự động</vt:lpstr>
      <vt:lpstr>Cấu hình dự án tự động</vt:lpstr>
      <vt:lpstr>Profiles trong Spring Boot</vt:lpstr>
      <vt:lpstr>Giới thiệu spring profile</vt:lpstr>
      <vt:lpstr>Sử dụng profile trong ứng dụng</vt:lpstr>
      <vt:lpstr>Tạo spring profile</vt:lpstr>
      <vt:lpstr>Tạo spring profile</vt:lpstr>
      <vt:lpstr>Tạo spring profile</vt:lpstr>
      <vt:lpstr>Tạo spring profile</vt:lpstr>
      <vt:lpstr>Kích hoạt spring profile</vt:lpstr>
      <vt:lpstr>Kích hoạt spring profile</vt:lpstr>
      <vt:lpstr>Kích hoạt spring profile</vt:lpstr>
      <vt:lpstr>Kích hoạt spring profile</vt:lpstr>
      <vt:lpstr>Kích hoạt spring profile</vt:lpstr>
      <vt:lpstr>Tóm tắt bài học</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Tổng quan về Node.js</dc:title>
  <cp:lastModifiedBy>user</cp:lastModifiedBy>
  <cp:revision>14</cp:revision>
  <dcterms:modified xsi:type="dcterms:W3CDTF">2023-04-17T17:30:15Z</dcterms:modified>
</cp:coreProperties>
</file>